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Montserrat"/>
      <p:regular r:id="rId25"/>
      <p:bold r:id="rId26"/>
      <p:italic r:id="rId27"/>
      <p:boldItalic r:id="rId28"/>
    </p:embeddedFont>
    <p:embeddedFont>
      <p:font typeface="Montserrat Black"/>
      <p:bold r:id="rId29"/>
      <p:boldItalic r:id="rId30"/>
    </p:embeddedFont>
    <p:embeddedFont>
      <p:font typeface="Montserrat ExtraBold"/>
      <p:bold r:id="rId31"/>
      <p:boldItalic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lack-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ExtraBold-bold.fntdata"/><Relationship Id="rId30" Type="http://schemas.openxmlformats.org/officeDocument/2006/relationships/font" Target="fonts/MontserratBlack-boldItalic.fntdata"/><Relationship Id="rId11" Type="http://schemas.openxmlformats.org/officeDocument/2006/relationships/slide" Target="slides/slide6.xml"/><Relationship Id="rId33" Type="http://schemas.openxmlformats.org/officeDocument/2006/relationships/font" Target="fonts/Oswald-regular.fntdata"/><Relationship Id="rId10" Type="http://schemas.openxmlformats.org/officeDocument/2006/relationships/slide" Target="slides/slide5.xml"/><Relationship Id="rId32" Type="http://schemas.openxmlformats.org/officeDocument/2006/relationships/font" Target="fonts/MontserratExtraBold-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swa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a4b07d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a4b07d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f4031fd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f4031fd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1624021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1624021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16240212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16240212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020a3a03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020a3a03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our neural network training, we utilized the same month’s dataset for training, validation, and testing, where the basic 5-layer model with SGD parameters slightly outperformed others, achieving an average validation accuracy of around 81%. The model training could perform better if we have a larger available dataset. </a:t>
            </a:r>
            <a:endParaRPr/>
          </a:p>
          <a:p>
            <a:pPr indent="0" lvl="0" marL="0" rtl="0" algn="l">
              <a:spcBef>
                <a:spcPts val="0"/>
              </a:spcBef>
              <a:spcAft>
                <a:spcPts val="0"/>
              </a:spcAft>
              <a:buNone/>
            </a:pPr>
            <a:r>
              <a:rPr lang="en"/>
              <a:t>Despite the dataset's limited size, the results are promising and suggest the models' applicability to other urban areas, provided that relevant data like crime rates, educational quality, and environmental factors are incorporated to adapt the models for local conditions in cities like Philadelphia or Boston.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020a3a03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020a3a03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0aeea1a2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0aeea1a2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0674348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0674348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 intro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806743487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06743487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first paper highlight how proximity to key locations like convention centers significantly raises Airbnb prices in Nashville. Another study by Barron et al. points out that a mere 1% increase in Airbnb listings can notably increase both rents and house prices, especially in zip codes with lower owner-occupancy rates. Moreover, Haoqian Wang's research on predictive models using a Boston dataset reveals that models like Random Forest showed good performance, providing a basis for selecting appropriate predictive techniques in the research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0aeea1a2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0aeea1a2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isolated numeric columns for correlation analysis and visualized categorical data distributions to understand the diversity of Airbnb listings. To streamline the dataset, we removed irrelevant metadata and managed missing values by deleting columns with substantial missing data and filling in numeric gaps appropriately. We also standardized data types, converting rates to floats and mapping boolean values to true/false. After cleaning, we finalized the dataset by removing any remaining incomplete rows and unnecessary columns, ensuring it was optimized for accurate predictive modeling.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020a3a03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020a3a03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我会介绍下通过基本eda 出来的变量后面 pca 可以结合我的说</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1c596f1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d1c596f1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In this report, we employ time series analysis to forecast Airbnb price trends for the next 180 days, aiding both the platform and hosts in optimizing pricing strategies. Our comprehensive analysis from 2012 to now deconstructs the data into trend, seasonal, and residual components, offering insights into the evolution of prices, which initially declined sharply, fluctuated, and then stabilized.</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1c596f1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1c596f16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en"/>
              <a:t>To address the ongoing impact of COVID-19, we segmented our analysis into two parts: one using the complete dataset from 2012 and another focusing only on data from 2022 onwards. This approach helps us isolate the pandemic's influence on market dynamics, revealing distinct recovery patterns. The analysis of the entire dataset indicates a gradual recovery in the market. At the same time, the more recent data from 2022 onwards suggests a stable market with minimal price fluctuations as it rebounds from the pandemic's effects.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f4031fdb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f4031fdb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ff4031fdb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ff4031fdb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2"/>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1" name="Google Shape;11;p2"/>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2"/>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 name="Google Shape;13;p2"/>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nSpc>
                <a:spcPct val="125000"/>
              </a:lnSpc>
              <a:spcBef>
                <a:spcPts val="0"/>
              </a:spcBef>
              <a:spcAft>
                <a:spcPts val="0"/>
              </a:spcAft>
              <a:buClr>
                <a:srgbClr val="FFFFFF"/>
              </a:buClr>
              <a:buSzPts val="1400"/>
              <a:buChar char="○"/>
              <a:defRPr>
                <a:solidFill>
                  <a:srgbClr val="FFFFFF"/>
                </a:solidFill>
              </a:defRPr>
            </a:lvl2pPr>
            <a:lvl3pPr indent="-317500" lvl="2" marL="1371600">
              <a:lnSpc>
                <a:spcPct val="125000"/>
              </a:lnSpc>
              <a:spcBef>
                <a:spcPts val="0"/>
              </a:spcBef>
              <a:spcAft>
                <a:spcPts val="0"/>
              </a:spcAft>
              <a:buClr>
                <a:srgbClr val="FFFFFF"/>
              </a:buClr>
              <a:buSzPts val="1400"/>
              <a:buChar char="■"/>
              <a:defRPr>
                <a:solidFill>
                  <a:srgbClr val="FFFFFF"/>
                </a:solidFill>
              </a:defRPr>
            </a:lvl3pPr>
            <a:lvl4pPr indent="-317500" lvl="3" marL="1828800">
              <a:lnSpc>
                <a:spcPct val="125000"/>
              </a:lnSpc>
              <a:spcBef>
                <a:spcPts val="0"/>
              </a:spcBef>
              <a:spcAft>
                <a:spcPts val="0"/>
              </a:spcAft>
              <a:buClr>
                <a:srgbClr val="FFFFFF"/>
              </a:buClr>
              <a:buSzPts val="1400"/>
              <a:buChar char="●"/>
              <a:defRPr>
                <a:solidFill>
                  <a:srgbClr val="FFFFFF"/>
                </a:solidFill>
              </a:defRPr>
            </a:lvl4pPr>
            <a:lvl5pPr indent="-317500" lvl="4" marL="2286000">
              <a:lnSpc>
                <a:spcPct val="125000"/>
              </a:lnSpc>
              <a:spcBef>
                <a:spcPts val="0"/>
              </a:spcBef>
              <a:spcAft>
                <a:spcPts val="0"/>
              </a:spcAft>
              <a:buClr>
                <a:srgbClr val="FFFFFF"/>
              </a:buClr>
              <a:buSzPts val="1400"/>
              <a:buChar char="○"/>
              <a:defRPr>
                <a:solidFill>
                  <a:srgbClr val="FFFFFF"/>
                </a:solidFill>
              </a:defRPr>
            </a:lvl5pPr>
            <a:lvl6pPr indent="-317500" lvl="5" marL="2743200">
              <a:lnSpc>
                <a:spcPct val="125000"/>
              </a:lnSpc>
              <a:spcBef>
                <a:spcPts val="0"/>
              </a:spcBef>
              <a:spcAft>
                <a:spcPts val="0"/>
              </a:spcAft>
              <a:buClr>
                <a:srgbClr val="FFFFFF"/>
              </a:buClr>
              <a:buSzPts val="1400"/>
              <a:buChar char="■"/>
              <a:defRPr>
                <a:solidFill>
                  <a:srgbClr val="FFFFFF"/>
                </a:solidFill>
              </a:defRPr>
            </a:lvl6pPr>
            <a:lvl7pPr indent="-317500" lvl="6" marL="3200400">
              <a:lnSpc>
                <a:spcPct val="125000"/>
              </a:lnSpc>
              <a:spcBef>
                <a:spcPts val="0"/>
              </a:spcBef>
              <a:spcAft>
                <a:spcPts val="0"/>
              </a:spcAft>
              <a:buClr>
                <a:srgbClr val="FFFFFF"/>
              </a:buClr>
              <a:buSzPts val="1400"/>
              <a:buChar char="●"/>
              <a:defRPr>
                <a:solidFill>
                  <a:srgbClr val="FFFFFF"/>
                </a:solidFill>
              </a:defRPr>
            </a:lvl7pPr>
            <a:lvl8pPr indent="-317500" lvl="7" marL="3657600">
              <a:lnSpc>
                <a:spcPct val="125000"/>
              </a:lnSpc>
              <a:spcBef>
                <a:spcPts val="0"/>
              </a:spcBef>
              <a:spcAft>
                <a:spcPts val="0"/>
              </a:spcAft>
              <a:buClr>
                <a:srgbClr val="FFFFFF"/>
              </a:buClr>
              <a:buSzPts val="1400"/>
              <a:buChar char="○"/>
              <a:defRPr>
                <a:solidFill>
                  <a:srgbClr val="FFFFFF"/>
                </a:solidFill>
              </a:defRPr>
            </a:lvl8pPr>
            <a:lvl9pPr indent="-317500" lvl="8" marL="411480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62" name="Shape 62"/>
        <p:cNvGrpSpPr/>
        <p:nvPr/>
      </p:nvGrpSpPr>
      <p:grpSpPr>
        <a:xfrm>
          <a:off x="0" y="0"/>
          <a:ext cx="0" cy="0"/>
          <a:chOff x="0" y="0"/>
          <a:chExt cx="0" cy="0"/>
        </a:xfrm>
      </p:grpSpPr>
      <p:pic>
        <p:nvPicPr>
          <p:cNvPr id="63" name="Google Shape;63;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64" name="Google Shape;64;p11"/>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65" name="Google Shape;65;p11"/>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descr=" " id="68" name="Google Shape;68;p12"/>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0" name="Google Shape;70;p12"/>
          <p:cNvSpPr txBox="1"/>
          <p:nvPr>
            <p:ph idx="1" type="subTitle"/>
          </p:nvPr>
        </p:nvSpPr>
        <p:spPr>
          <a:xfrm>
            <a:off x="294375" y="2803075"/>
            <a:ext cx="3955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71" name="Google Shape;71;p12"/>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72" name="Google Shape;72;p1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74" name="Shape 74"/>
        <p:cNvGrpSpPr/>
        <p:nvPr/>
      </p:nvGrpSpPr>
      <p:grpSpPr>
        <a:xfrm>
          <a:off x="0" y="0"/>
          <a:ext cx="0" cy="0"/>
          <a:chOff x="0" y="0"/>
          <a:chExt cx="0" cy="0"/>
        </a:xfrm>
      </p:grpSpPr>
      <p:pic>
        <p:nvPicPr>
          <p:cNvPr descr=" " id="75" name="Google Shape;75;p1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6" name="Google Shape;76;p13"/>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77" name="Google Shape;77;p13"/>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78" name="Google Shape;78;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79" name="Google Shape;79;p1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83" name="Google Shape;83;p14"/>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7" name="Google Shape;87;p15"/>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88" name="Google Shape;88;p15"/>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0" name="Google Shape;90;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4" name="Google Shape;94;p16"/>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95" name="Google Shape;95;p16"/>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7" name="Google Shape;97;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17"/>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02" name="Google Shape;102;p17"/>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8"/>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18"/>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108" name="Google Shape;108;p1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110" name="Google Shape;110;p18"/>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id="111" name="Google Shape;111;p1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1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6" name="Google Shape;16;p3"/>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7" name="Google Shape;17;p3"/>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8" name="Google Shape;18;p3"/>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 name="Google Shape;19;p3"/>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2" name="Google Shape;22;p4"/>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3" name="Google Shape;23;p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4" name="Google Shape;24;p4"/>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 name="Google Shape;25;p4"/>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8" name="Google Shape;28;p5"/>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9" name="Google Shape;29;p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30" name="Google Shape;30;p5"/>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 name="Google Shape;31;p5"/>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34" name="Google Shape;34;p6"/>
          <p:cNvCxnSpPr/>
          <p:nvPr/>
        </p:nvCxnSpPr>
        <p:spPr>
          <a:xfrm>
            <a:off x="407168" y="2618527"/>
            <a:ext cx="521400" cy="0"/>
          </a:xfrm>
          <a:prstGeom prst="straightConnector1">
            <a:avLst/>
          </a:prstGeom>
          <a:noFill/>
          <a:ln cap="flat" cmpd="sng" w="76200">
            <a:solidFill>
              <a:srgbClr val="8900E1"/>
            </a:solidFill>
            <a:prstDash val="solid"/>
            <a:round/>
            <a:headEnd len="med" w="med" type="none"/>
            <a:tailEnd len="med" w="med" type="none"/>
          </a:ln>
        </p:spPr>
      </p:cxnSp>
      <p:pic>
        <p:nvPicPr>
          <p:cNvPr descr=" " id="35" name="Google Shape;35;p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36" name="Google Shape;36;p6"/>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37" name="Google Shape;37;p6"/>
          <p:cNvSpPr txBox="1"/>
          <p:nvPr>
            <p:ph idx="1" type="subTitle"/>
          </p:nvPr>
        </p:nvSpPr>
        <p:spPr>
          <a:xfrm>
            <a:off x="316950" y="2938025"/>
            <a:ext cx="4031700" cy="4758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0" name="Google Shape;40;p7"/>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1600"/>
              </a:spcBef>
              <a:spcAft>
                <a:spcPts val="0"/>
              </a:spcAft>
              <a:buSzPts val="1400"/>
              <a:buChar char="○"/>
              <a:defRPr/>
            </a:lvl2pPr>
            <a:lvl3pPr indent="-317500" lvl="2" marL="1371600" rtl="0">
              <a:lnSpc>
                <a:spcPct val="125000"/>
              </a:lnSpc>
              <a:spcBef>
                <a:spcPts val="1600"/>
              </a:spcBef>
              <a:spcAft>
                <a:spcPts val="0"/>
              </a:spcAft>
              <a:buSzPts val="1400"/>
              <a:buChar char="■"/>
              <a:defRPr/>
            </a:lvl3pPr>
            <a:lvl4pPr indent="-317500" lvl="3" marL="1828800" rtl="0">
              <a:lnSpc>
                <a:spcPct val="125000"/>
              </a:lnSpc>
              <a:spcBef>
                <a:spcPts val="1600"/>
              </a:spcBef>
              <a:spcAft>
                <a:spcPts val="0"/>
              </a:spcAft>
              <a:buSzPts val="1400"/>
              <a:buChar char="●"/>
              <a:defRPr/>
            </a:lvl4pPr>
            <a:lvl5pPr indent="-317500" lvl="4" marL="2286000" rtl="0">
              <a:lnSpc>
                <a:spcPct val="125000"/>
              </a:lnSpc>
              <a:spcBef>
                <a:spcPts val="1600"/>
              </a:spcBef>
              <a:spcAft>
                <a:spcPts val="0"/>
              </a:spcAft>
              <a:buSzPts val="1400"/>
              <a:buChar char="○"/>
              <a:defRPr/>
            </a:lvl5pPr>
            <a:lvl6pPr indent="-317500" lvl="5" marL="2743200" rtl="0">
              <a:lnSpc>
                <a:spcPct val="125000"/>
              </a:lnSpc>
              <a:spcBef>
                <a:spcPts val="1600"/>
              </a:spcBef>
              <a:spcAft>
                <a:spcPts val="0"/>
              </a:spcAft>
              <a:buSzPts val="1400"/>
              <a:buChar char="■"/>
              <a:defRPr/>
            </a:lvl6pPr>
            <a:lvl7pPr indent="-317500" lvl="6" marL="3200400" rtl="0">
              <a:lnSpc>
                <a:spcPct val="125000"/>
              </a:lnSpc>
              <a:spcBef>
                <a:spcPts val="1600"/>
              </a:spcBef>
              <a:spcAft>
                <a:spcPts val="0"/>
              </a:spcAft>
              <a:buSzPts val="1400"/>
              <a:buChar char="●"/>
              <a:defRPr/>
            </a:lvl7pPr>
            <a:lvl8pPr indent="-317500" lvl="7" marL="3657600" rtl="0">
              <a:lnSpc>
                <a:spcPct val="125000"/>
              </a:lnSpc>
              <a:spcBef>
                <a:spcPts val="1600"/>
              </a:spcBef>
              <a:spcAft>
                <a:spcPts val="0"/>
              </a:spcAft>
              <a:buSzPts val="1400"/>
              <a:buChar char="○"/>
              <a:defRPr/>
            </a:lvl8pPr>
            <a:lvl9pPr indent="-317500" lvl="8" marL="4114800" rtl="0">
              <a:lnSpc>
                <a:spcPct val="125000"/>
              </a:lnSpc>
              <a:spcBef>
                <a:spcPts val="1600"/>
              </a:spcBef>
              <a:spcAft>
                <a:spcPts val="1600"/>
              </a:spcAft>
              <a:buSzPts val="1400"/>
              <a:buChar char="■"/>
              <a:defRPr/>
            </a:lvl9pPr>
          </a:lstStyle>
          <a:p/>
        </p:txBody>
      </p:sp>
      <p:sp>
        <p:nvSpPr>
          <p:cNvPr id="41" name="Google Shape;41;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descr=" " id="42" name="Google Shape;42;p7"/>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3" name="Google Shape;43;p7"/>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8"/>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46" name="Google Shape;46;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7" name="Google Shape;47;p8"/>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8" name="Google Shape;48;p8"/>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9" name="Google Shape;49;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0" name="Google Shape;50;p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53" name="Google Shape;53;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5" name="Google Shape;55;p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0"/>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58" name="Google Shape;58;p10"/>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1600"/>
              </a:spcBef>
              <a:spcAft>
                <a:spcPts val="0"/>
              </a:spcAft>
              <a:buSzPts val="1200"/>
              <a:buChar char="○"/>
              <a:defRPr sz="1200"/>
            </a:lvl2pPr>
            <a:lvl3pPr indent="-304800" lvl="2" marL="1371600">
              <a:lnSpc>
                <a:spcPct val="125000"/>
              </a:lnSpc>
              <a:spcBef>
                <a:spcPts val="1600"/>
              </a:spcBef>
              <a:spcAft>
                <a:spcPts val="0"/>
              </a:spcAft>
              <a:buSzPts val="1200"/>
              <a:buChar char="■"/>
              <a:defRPr sz="1200"/>
            </a:lvl3pPr>
            <a:lvl4pPr indent="-304800" lvl="3" marL="1828800">
              <a:lnSpc>
                <a:spcPct val="125000"/>
              </a:lnSpc>
              <a:spcBef>
                <a:spcPts val="1600"/>
              </a:spcBef>
              <a:spcAft>
                <a:spcPts val="0"/>
              </a:spcAft>
              <a:buSzPts val="1200"/>
              <a:buChar char="●"/>
              <a:defRPr sz="1200"/>
            </a:lvl4pPr>
            <a:lvl5pPr indent="-304800" lvl="4" marL="2286000">
              <a:lnSpc>
                <a:spcPct val="125000"/>
              </a:lnSpc>
              <a:spcBef>
                <a:spcPts val="1600"/>
              </a:spcBef>
              <a:spcAft>
                <a:spcPts val="0"/>
              </a:spcAft>
              <a:buSzPts val="1200"/>
              <a:buChar char="○"/>
              <a:defRPr sz="1200"/>
            </a:lvl5pPr>
            <a:lvl6pPr indent="-304800" lvl="5" marL="2743200">
              <a:lnSpc>
                <a:spcPct val="125000"/>
              </a:lnSpc>
              <a:spcBef>
                <a:spcPts val="1600"/>
              </a:spcBef>
              <a:spcAft>
                <a:spcPts val="0"/>
              </a:spcAft>
              <a:buSzPts val="1200"/>
              <a:buChar char="■"/>
              <a:defRPr sz="1200"/>
            </a:lvl6pPr>
            <a:lvl7pPr indent="-304800" lvl="6" marL="3200400">
              <a:lnSpc>
                <a:spcPct val="125000"/>
              </a:lnSpc>
              <a:spcBef>
                <a:spcPts val="1600"/>
              </a:spcBef>
              <a:spcAft>
                <a:spcPts val="0"/>
              </a:spcAft>
              <a:buSzPts val="1200"/>
              <a:buChar char="●"/>
              <a:defRPr sz="1200"/>
            </a:lvl7pPr>
            <a:lvl8pPr indent="-304800" lvl="7" marL="3657600">
              <a:lnSpc>
                <a:spcPct val="125000"/>
              </a:lnSpc>
              <a:spcBef>
                <a:spcPts val="1600"/>
              </a:spcBef>
              <a:spcAft>
                <a:spcPts val="0"/>
              </a:spcAft>
              <a:buSzPts val="1200"/>
              <a:buChar char="○"/>
              <a:defRPr sz="1200"/>
            </a:lvl8pPr>
            <a:lvl9pPr indent="-304800" lvl="8" marL="4114800">
              <a:lnSpc>
                <a:spcPct val="125000"/>
              </a:lnSpc>
              <a:spcBef>
                <a:spcPts val="1600"/>
              </a:spcBef>
              <a:spcAft>
                <a:spcPts val="1600"/>
              </a:spcAft>
              <a:buSzPts val="1200"/>
              <a:buChar char="■"/>
              <a:defRPr sz="1200"/>
            </a:lvl9pPr>
          </a:lstStyle>
          <a:p/>
        </p:txBody>
      </p:sp>
      <p:pic>
        <p:nvPicPr>
          <p:cNvPr descr=" " id="59" name="Google Shape;59;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61" name="Google Shape;61;p1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7.jp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07600" y="558250"/>
            <a:ext cx="7956900" cy="358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900"/>
              <a:t>Predictive Analytics for Airbnb Prices</a:t>
            </a:r>
            <a:endParaRPr sz="5900"/>
          </a:p>
          <a:p>
            <a:pPr indent="0" lvl="0" marL="0" rtl="0" algn="l">
              <a:spcBef>
                <a:spcPts val="0"/>
              </a:spcBef>
              <a:spcAft>
                <a:spcPts val="0"/>
              </a:spcAft>
              <a:buNone/>
            </a:pPr>
            <a:r>
              <a:t/>
            </a:r>
            <a:endParaRPr/>
          </a:p>
        </p:txBody>
      </p:sp>
      <p:sp>
        <p:nvSpPr>
          <p:cNvPr id="121" name="Google Shape;121;p21"/>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lt1"/>
                </a:solidFill>
              </a:rPr>
              <a:t>Simao Chen (Alice), Jiani Lyu, Chelsea Liu, Siyu Miao, Yuewei Shi, Yajie Zeng</a:t>
            </a:r>
            <a:endParaRPr sz="1600">
              <a:solidFill>
                <a:schemeClr val="lt1"/>
              </a:solidFill>
            </a:endParaRPr>
          </a:p>
          <a:p>
            <a:pPr indent="0" lvl="0" marL="0" rtl="0" algn="l">
              <a:lnSpc>
                <a:spcPct val="100000"/>
              </a:lnSpc>
              <a:spcBef>
                <a:spcPts val="0"/>
              </a:spcBef>
              <a:spcAft>
                <a:spcPts val="0"/>
              </a:spcAft>
              <a:buNone/>
            </a:pPr>
            <a:r>
              <a:rPr lang="en" sz="1600">
                <a:solidFill>
                  <a:srgbClr val="999999"/>
                </a:solidFill>
                <a:latin typeface="Times New Roman"/>
                <a:ea typeface="Times New Roman"/>
                <a:cs typeface="Times New Roman"/>
                <a:sym typeface="Times New Roman"/>
              </a:rPr>
              <a:t>  </a:t>
            </a:r>
            <a:endParaRPr sz="1600">
              <a:solidFill>
                <a:schemeClr val="lt1"/>
              </a:solidFill>
            </a:endParaRPr>
          </a:p>
          <a:p>
            <a:pPr indent="0" lvl="0" marL="0" rtl="0" algn="l">
              <a:spcBef>
                <a:spcPts val="0"/>
              </a:spcBef>
              <a:spcAft>
                <a:spcPts val="1600"/>
              </a:spcAft>
              <a:buNone/>
            </a:pPr>
            <a:r>
              <a:t/>
            </a:r>
            <a:endParaRPr/>
          </a:p>
        </p:txBody>
      </p:sp>
      <p:sp>
        <p:nvSpPr>
          <p:cNvPr id="122" name="Google Shape;122;p21"/>
          <p:cNvSpPr txBox="1"/>
          <p:nvPr>
            <p:ph idx="2" type="body"/>
          </p:nvPr>
        </p:nvSpPr>
        <p:spPr>
          <a:xfrm>
            <a:off x="307600" y="4145050"/>
            <a:ext cx="2992500" cy="5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CUSP-GX 7023 Applied Data Science</a:t>
            </a:r>
            <a:endParaRPr>
              <a:solidFill>
                <a:schemeClr val="lt1"/>
              </a:solidFill>
            </a:endParaRPr>
          </a:p>
          <a:p>
            <a:pPr indent="0" lvl="0" marL="0" rtl="0" algn="l">
              <a:spcBef>
                <a:spcPts val="0"/>
              </a:spcBef>
              <a:spcAft>
                <a:spcPts val="0"/>
              </a:spcAft>
              <a:buNone/>
            </a:pPr>
            <a:r>
              <a:rPr lang="en"/>
              <a:t>05/05/2024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243900" y="631924"/>
            <a:ext cx="4328100" cy="412800"/>
          </a:xfrm>
          <a:prstGeom prst="rect">
            <a:avLst/>
          </a:prstGeom>
        </p:spPr>
        <p:txBody>
          <a:bodyPr anchorCtr="0" anchor="b" bIns="91425" lIns="91425" spcFirstLastPara="1" rIns="91425" wrap="square" tIns="91425">
            <a:noAutofit/>
          </a:bodyPr>
          <a:lstStyle/>
          <a:p>
            <a:pPr indent="0" lvl="0" marL="0" rtl="0" algn="l">
              <a:lnSpc>
                <a:spcPct val="122000"/>
              </a:lnSpc>
              <a:spcBef>
                <a:spcPts val="1800"/>
              </a:spcBef>
              <a:spcAft>
                <a:spcPts val="0"/>
              </a:spcAft>
              <a:buNone/>
            </a:pPr>
            <a:r>
              <a:t/>
            </a:r>
            <a:endParaRPr b="1" sz="1800">
              <a:solidFill>
                <a:srgbClr val="191B1F"/>
              </a:solidFill>
              <a:highlight>
                <a:srgbClr val="FFFFFF"/>
              </a:highlight>
              <a:latin typeface="Microsoft Yahei"/>
              <a:ea typeface="Microsoft Yahei"/>
              <a:cs typeface="Microsoft Yahei"/>
              <a:sym typeface="Microsoft Yahei"/>
            </a:endParaRPr>
          </a:p>
          <a:p>
            <a:pPr indent="0" lvl="0" marL="0" rtl="0" algn="l">
              <a:spcBef>
                <a:spcPts val="1800"/>
              </a:spcBef>
              <a:spcAft>
                <a:spcPts val="0"/>
              </a:spcAft>
              <a:buNone/>
            </a:pPr>
            <a:r>
              <a:rPr b="1" lang="en" sz="2800">
                <a:solidFill>
                  <a:schemeClr val="dk1"/>
                </a:solidFill>
              </a:rPr>
              <a:t>Ensemble Method</a:t>
            </a:r>
            <a:r>
              <a:rPr b="1" lang="en" sz="2800">
                <a:solidFill>
                  <a:schemeClr val="dk1"/>
                </a:solidFill>
              </a:rPr>
              <a:t> Training </a:t>
            </a:r>
            <a:endParaRPr b="1" sz="2800">
              <a:solidFill>
                <a:schemeClr val="dk1"/>
              </a:solidFill>
            </a:endParaRPr>
          </a:p>
        </p:txBody>
      </p:sp>
      <p:sp>
        <p:nvSpPr>
          <p:cNvPr id="207" name="Google Shape;207;p30"/>
          <p:cNvSpPr txBox="1"/>
          <p:nvPr>
            <p:ph idx="4294967295" type="body"/>
          </p:nvPr>
        </p:nvSpPr>
        <p:spPr>
          <a:xfrm>
            <a:off x="243900" y="994325"/>
            <a:ext cx="2919600" cy="15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Experiments and Implementation:</a:t>
            </a:r>
            <a:endParaRPr b="1" sz="1400">
              <a:solidFill>
                <a:schemeClr val="dk1"/>
              </a:solidFill>
            </a:endParaRPr>
          </a:p>
          <a:p>
            <a:pPr indent="0" lvl="0" marL="0" rtl="0" algn="l">
              <a:spcBef>
                <a:spcPts val="1600"/>
              </a:spcBef>
              <a:spcAft>
                <a:spcPts val="0"/>
              </a:spcAft>
              <a:buNone/>
            </a:pPr>
            <a:r>
              <a:rPr b="1" lang="en" sz="1200">
                <a:solidFill>
                  <a:srgbClr val="000000"/>
                </a:solidFill>
                <a:highlight>
                  <a:srgbClr val="FFFFFF"/>
                </a:highlight>
              </a:rPr>
              <a:t>We use 2 models:</a:t>
            </a:r>
            <a:endParaRPr b="1" sz="1200">
              <a:solidFill>
                <a:srgbClr val="000000"/>
              </a:solidFill>
              <a:highlight>
                <a:srgbClr val="FFFFFF"/>
              </a:highlight>
            </a:endParaRPr>
          </a:p>
          <a:p>
            <a:pPr indent="0" lvl="0" marL="190500" marR="190500" rtl="0" algn="l">
              <a:lnSpc>
                <a:spcPct val="100000"/>
              </a:lnSpc>
              <a:spcBef>
                <a:spcPts val="2000"/>
              </a:spcBef>
              <a:spcAft>
                <a:spcPts val="0"/>
              </a:spcAft>
              <a:buNone/>
            </a:pPr>
            <a:r>
              <a:rPr b="1" lang="en" sz="1200">
                <a:solidFill>
                  <a:srgbClr val="000000"/>
                </a:solidFill>
                <a:highlight>
                  <a:srgbClr val="FFFFFF"/>
                </a:highlight>
              </a:rPr>
              <a:t>1. XGBoost</a:t>
            </a:r>
            <a:endParaRPr b="1" sz="1200">
              <a:solidFill>
                <a:srgbClr val="000000"/>
              </a:solidFill>
              <a:highlight>
                <a:srgbClr val="FFFFFF"/>
              </a:highlight>
            </a:endParaRPr>
          </a:p>
          <a:p>
            <a:pPr indent="0" lvl="0" marL="190500" marR="190500" rtl="0" algn="l">
              <a:lnSpc>
                <a:spcPct val="100000"/>
              </a:lnSpc>
              <a:spcBef>
                <a:spcPts val="2000"/>
              </a:spcBef>
              <a:spcAft>
                <a:spcPts val="0"/>
              </a:spcAft>
              <a:buNone/>
            </a:pPr>
            <a:r>
              <a:rPr b="1" lang="en" sz="1200">
                <a:solidFill>
                  <a:srgbClr val="000000"/>
                </a:solidFill>
                <a:highlight>
                  <a:srgbClr val="FFFFFF"/>
                </a:highlight>
              </a:rPr>
              <a:t>2. Random Forest</a:t>
            </a:r>
            <a:endParaRPr b="1" sz="1200">
              <a:solidFill>
                <a:srgbClr val="000000"/>
              </a:solidFill>
              <a:highlight>
                <a:srgbClr val="FFFFFF"/>
              </a:highlight>
            </a:endParaRPr>
          </a:p>
          <a:p>
            <a:pPr indent="0" lvl="0" marL="0" rtl="0" algn="l">
              <a:lnSpc>
                <a:spcPct val="100000"/>
              </a:lnSpc>
              <a:spcBef>
                <a:spcPts val="2000"/>
              </a:spcBef>
              <a:spcAft>
                <a:spcPts val="0"/>
              </a:spcAft>
              <a:buNone/>
            </a:pPr>
            <a:r>
              <a:t/>
            </a:r>
            <a:endParaRPr b="1" sz="1200"/>
          </a:p>
        </p:txBody>
      </p:sp>
      <p:sp>
        <p:nvSpPr>
          <p:cNvPr id="208" name="Google Shape;208;p30"/>
          <p:cNvSpPr txBox="1"/>
          <p:nvPr>
            <p:ph idx="4294967295" type="body"/>
          </p:nvPr>
        </p:nvSpPr>
        <p:spPr>
          <a:xfrm>
            <a:off x="2395500" y="994325"/>
            <a:ext cx="3352200" cy="33612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D0D0D"/>
              </a:buClr>
              <a:buSzPts val="1200"/>
              <a:buFont typeface="Roboto"/>
              <a:buAutoNum type="arabicPeriod"/>
            </a:pPr>
            <a:r>
              <a:rPr lang="en" sz="1200">
                <a:solidFill>
                  <a:srgbClr val="0D0D0D"/>
                </a:solidFill>
                <a:latin typeface="Roboto"/>
                <a:ea typeface="Roboto"/>
                <a:cs typeface="Roboto"/>
                <a:sym typeface="Roboto"/>
              </a:rPr>
              <a:t>Grid Search Cross-Validation: We utilized grid search with cross-validation to optimize model parameters systematically. This method ensured the selection of the most effective hyperparameters.</a:t>
            </a:r>
            <a:endParaRPr sz="1200">
              <a:solidFill>
                <a:srgbClr val="0D0D0D"/>
              </a:solidFill>
              <a:latin typeface="Roboto"/>
              <a:ea typeface="Roboto"/>
              <a:cs typeface="Roboto"/>
              <a:sym typeface="Roboto"/>
            </a:endParaRPr>
          </a:p>
          <a:p>
            <a:pPr indent="-304800" lvl="0" marL="457200" rtl="0" algn="l">
              <a:lnSpc>
                <a:spcPct val="100000"/>
              </a:lnSpc>
              <a:spcBef>
                <a:spcPts val="0"/>
              </a:spcBef>
              <a:spcAft>
                <a:spcPts val="0"/>
              </a:spcAft>
              <a:buClr>
                <a:srgbClr val="0D0D0D"/>
              </a:buClr>
              <a:buSzPts val="1200"/>
              <a:buFont typeface="Roboto"/>
              <a:buAutoNum type="arabicPeriod"/>
            </a:pPr>
            <a:r>
              <a:rPr lang="en" sz="1200">
                <a:solidFill>
                  <a:srgbClr val="0D0D0D"/>
                </a:solidFill>
                <a:latin typeface="Roboto"/>
                <a:ea typeface="Roboto"/>
                <a:cs typeface="Roboto"/>
                <a:sym typeface="Roboto"/>
              </a:rPr>
              <a:t>Hyperparameter Tuning:</a:t>
            </a:r>
            <a:endParaRPr sz="1200">
              <a:solidFill>
                <a:srgbClr val="0D0D0D"/>
              </a:solidFill>
              <a:latin typeface="Roboto"/>
              <a:ea typeface="Roboto"/>
              <a:cs typeface="Roboto"/>
              <a:sym typeface="Roboto"/>
            </a:endParaRPr>
          </a:p>
          <a:p>
            <a:pPr indent="-304800" lvl="1" marL="914400" rtl="0" algn="l">
              <a:lnSpc>
                <a:spcPct val="100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Random Forest: We tuned parameters such as </a:t>
            </a:r>
            <a:r>
              <a:rPr lang="en" sz="1050">
                <a:solidFill>
                  <a:srgbClr val="0D0D0D"/>
                </a:solidFill>
                <a:latin typeface="Courier New"/>
                <a:ea typeface="Courier New"/>
                <a:cs typeface="Courier New"/>
                <a:sym typeface="Courier New"/>
              </a:rPr>
              <a:t>n_estimators</a:t>
            </a:r>
            <a:r>
              <a:rPr lang="en" sz="1200">
                <a:solidFill>
                  <a:srgbClr val="0D0D0D"/>
                </a:solidFill>
                <a:latin typeface="Roboto"/>
                <a:ea typeface="Roboto"/>
                <a:cs typeface="Roboto"/>
                <a:sym typeface="Roboto"/>
              </a:rPr>
              <a:t>, </a:t>
            </a:r>
            <a:r>
              <a:rPr lang="en" sz="1050">
                <a:solidFill>
                  <a:srgbClr val="0D0D0D"/>
                </a:solidFill>
                <a:latin typeface="Courier New"/>
                <a:ea typeface="Courier New"/>
                <a:cs typeface="Courier New"/>
                <a:sym typeface="Courier New"/>
              </a:rPr>
              <a:t>max_depth</a:t>
            </a:r>
            <a:r>
              <a:rPr lang="en" sz="1200">
                <a:solidFill>
                  <a:srgbClr val="0D0D0D"/>
                </a:solidFill>
                <a:latin typeface="Roboto"/>
                <a:ea typeface="Roboto"/>
                <a:cs typeface="Roboto"/>
                <a:sym typeface="Roboto"/>
              </a:rPr>
              <a:t>, and </a:t>
            </a:r>
            <a:r>
              <a:rPr lang="en" sz="1050">
                <a:solidFill>
                  <a:srgbClr val="0D0D0D"/>
                </a:solidFill>
                <a:latin typeface="Courier New"/>
                <a:ea typeface="Courier New"/>
                <a:cs typeface="Courier New"/>
                <a:sym typeface="Courier New"/>
              </a:rPr>
              <a:t>min_samples_split</a:t>
            </a:r>
            <a:r>
              <a:rPr lang="en" sz="1200">
                <a:solidFill>
                  <a:srgbClr val="0D0D0D"/>
                </a:solidFill>
                <a:latin typeface="Roboto"/>
                <a:ea typeface="Roboto"/>
                <a:cs typeface="Roboto"/>
                <a:sym typeface="Roboto"/>
              </a:rPr>
              <a:t> to control model complexity and improve generalization.</a:t>
            </a:r>
            <a:endParaRPr sz="1200">
              <a:solidFill>
                <a:srgbClr val="0D0D0D"/>
              </a:solidFill>
              <a:latin typeface="Roboto"/>
              <a:ea typeface="Roboto"/>
              <a:cs typeface="Roboto"/>
              <a:sym typeface="Roboto"/>
            </a:endParaRPr>
          </a:p>
          <a:p>
            <a:pPr indent="-304800" lvl="1" marL="914400" rtl="0" algn="l">
              <a:lnSpc>
                <a:spcPct val="100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XGBoost: Parameters like </a:t>
            </a:r>
            <a:r>
              <a:rPr lang="en" sz="1050">
                <a:solidFill>
                  <a:srgbClr val="0D0D0D"/>
                </a:solidFill>
                <a:latin typeface="Courier New"/>
                <a:ea typeface="Courier New"/>
                <a:cs typeface="Courier New"/>
                <a:sym typeface="Courier New"/>
              </a:rPr>
              <a:t>max_depth</a:t>
            </a:r>
            <a:r>
              <a:rPr lang="en" sz="1200">
                <a:solidFill>
                  <a:srgbClr val="0D0D0D"/>
                </a:solidFill>
                <a:latin typeface="Roboto"/>
                <a:ea typeface="Roboto"/>
                <a:cs typeface="Roboto"/>
                <a:sym typeface="Roboto"/>
              </a:rPr>
              <a:t> and </a:t>
            </a:r>
            <a:r>
              <a:rPr lang="en" sz="1050">
                <a:solidFill>
                  <a:srgbClr val="0D0D0D"/>
                </a:solidFill>
                <a:latin typeface="Courier New"/>
                <a:ea typeface="Courier New"/>
                <a:cs typeface="Courier New"/>
                <a:sym typeface="Courier New"/>
              </a:rPr>
              <a:t>eta</a:t>
            </a:r>
            <a:r>
              <a:rPr lang="en" sz="1200">
                <a:solidFill>
                  <a:srgbClr val="0D0D0D"/>
                </a:solidFill>
                <a:latin typeface="Roboto"/>
                <a:ea typeface="Roboto"/>
                <a:cs typeface="Roboto"/>
                <a:sym typeface="Roboto"/>
              </a:rPr>
              <a:t> were adjusted to optimize training speed and model performance.</a:t>
            </a:r>
            <a:endParaRPr sz="1200">
              <a:solidFill>
                <a:srgbClr val="0D0D0D"/>
              </a:solidFill>
              <a:latin typeface="Roboto"/>
              <a:ea typeface="Roboto"/>
              <a:cs typeface="Roboto"/>
              <a:sym typeface="Roboto"/>
            </a:endParaRPr>
          </a:p>
          <a:p>
            <a:pPr indent="0" lvl="0" marL="457200" rtl="0" algn="l">
              <a:lnSpc>
                <a:spcPct val="100000"/>
              </a:lnSpc>
              <a:spcBef>
                <a:spcPts val="0"/>
              </a:spcBef>
              <a:spcAft>
                <a:spcPts val="0"/>
              </a:spcAft>
              <a:buNone/>
            </a:pPr>
            <a:r>
              <a:t/>
            </a:r>
            <a:endParaRPr b="1" sz="1200">
              <a:solidFill>
                <a:srgbClr val="000000"/>
              </a:solidFill>
              <a:highlight>
                <a:srgbClr val="FFFFFF"/>
              </a:highlight>
            </a:endParaRPr>
          </a:p>
        </p:txBody>
      </p:sp>
      <p:sp>
        <p:nvSpPr>
          <p:cNvPr id="209" name="Google Shape;209;p30"/>
          <p:cNvSpPr/>
          <p:nvPr/>
        </p:nvSpPr>
        <p:spPr>
          <a:xfrm>
            <a:off x="1200" y="0"/>
            <a:ext cx="9141600" cy="5143500"/>
          </a:xfrm>
          <a:prstGeom prst="rect">
            <a:avLst/>
          </a:prstGeom>
          <a:gradFill>
            <a:gsLst>
              <a:gs pos="0">
                <a:srgbClr val="FFFFFF">
                  <a:alpha val="0"/>
                </a:srgbClr>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10" name="Google Shape;210;p30"/>
          <p:cNvSpPr txBox="1"/>
          <p:nvPr>
            <p:ph idx="4294967295" type="body"/>
          </p:nvPr>
        </p:nvSpPr>
        <p:spPr>
          <a:xfrm>
            <a:off x="6082350" y="994325"/>
            <a:ext cx="2919600" cy="41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solidFill>
                  <a:schemeClr val="dk1"/>
                </a:solidFill>
              </a:rPr>
              <a:t>Results</a:t>
            </a:r>
            <a:r>
              <a:rPr b="1" lang="en" sz="1400">
                <a:solidFill>
                  <a:schemeClr val="dk1"/>
                </a:solidFill>
              </a:rPr>
              <a:t>:</a:t>
            </a:r>
            <a:endParaRPr b="1" sz="1200"/>
          </a:p>
        </p:txBody>
      </p:sp>
      <p:pic>
        <p:nvPicPr>
          <p:cNvPr id="211" name="Google Shape;211;p30"/>
          <p:cNvPicPr preferRelativeResize="0"/>
          <p:nvPr/>
        </p:nvPicPr>
        <p:blipFill>
          <a:blip r:embed="rId3">
            <a:alphaModFix/>
          </a:blip>
          <a:stretch>
            <a:fillRect/>
          </a:stretch>
        </p:blipFill>
        <p:spPr>
          <a:xfrm>
            <a:off x="0" y="1922663"/>
            <a:ext cx="9143998" cy="1620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243900" y="631924"/>
            <a:ext cx="4328100" cy="4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chemeClr val="dk1"/>
                </a:solidFill>
              </a:rPr>
              <a:t>Neural Network Training </a:t>
            </a:r>
            <a:endParaRPr b="1" sz="2800">
              <a:solidFill>
                <a:schemeClr val="dk1"/>
              </a:solidFill>
            </a:endParaRPr>
          </a:p>
        </p:txBody>
      </p:sp>
      <p:sp>
        <p:nvSpPr>
          <p:cNvPr id="217" name="Google Shape;217;p31"/>
          <p:cNvSpPr txBox="1"/>
          <p:nvPr>
            <p:ph idx="4294967295" type="body"/>
          </p:nvPr>
        </p:nvSpPr>
        <p:spPr>
          <a:xfrm>
            <a:off x="243900" y="994325"/>
            <a:ext cx="2919600" cy="15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Experiments and Implementation:</a:t>
            </a:r>
            <a:endParaRPr b="1" sz="1400">
              <a:solidFill>
                <a:schemeClr val="dk1"/>
              </a:solidFill>
            </a:endParaRPr>
          </a:p>
          <a:p>
            <a:pPr indent="0" lvl="0" marL="0" rtl="0" algn="l">
              <a:spcBef>
                <a:spcPts val="1600"/>
              </a:spcBef>
              <a:spcAft>
                <a:spcPts val="0"/>
              </a:spcAft>
              <a:buNone/>
            </a:pPr>
            <a:r>
              <a:rPr b="1" lang="en" sz="1200">
                <a:solidFill>
                  <a:srgbClr val="000000"/>
                </a:solidFill>
                <a:highlight>
                  <a:srgbClr val="FFFFFF"/>
                </a:highlight>
              </a:rPr>
              <a:t>We use 4 models:</a:t>
            </a:r>
            <a:endParaRPr b="1" sz="1200">
              <a:solidFill>
                <a:srgbClr val="000000"/>
              </a:solidFill>
              <a:highlight>
                <a:srgbClr val="FFFFFF"/>
              </a:highlight>
            </a:endParaRPr>
          </a:p>
          <a:p>
            <a:pPr indent="0" lvl="0" marL="190500" marR="190500" rtl="0" algn="l">
              <a:lnSpc>
                <a:spcPct val="100000"/>
              </a:lnSpc>
              <a:spcBef>
                <a:spcPts val="2000"/>
              </a:spcBef>
              <a:spcAft>
                <a:spcPts val="0"/>
              </a:spcAft>
              <a:buNone/>
            </a:pPr>
            <a:r>
              <a:rPr b="1" lang="en" sz="1200">
                <a:solidFill>
                  <a:srgbClr val="000000"/>
                </a:solidFill>
                <a:highlight>
                  <a:srgbClr val="FFFFFF"/>
                </a:highlight>
              </a:rPr>
              <a:t>1. Basic 5 layers</a:t>
            </a:r>
            <a:endParaRPr b="1" sz="1200">
              <a:solidFill>
                <a:srgbClr val="000000"/>
              </a:solidFill>
              <a:highlight>
                <a:srgbClr val="FFFFFF"/>
              </a:highlight>
            </a:endParaRPr>
          </a:p>
          <a:p>
            <a:pPr indent="0" lvl="0" marL="190500" marR="190500" rtl="0" algn="l">
              <a:lnSpc>
                <a:spcPct val="100000"/>
              </a:lnSpc>
              <a:spcBef>
                <a:spcPts val="2000"/>
              </a:spcBef>
              <a:spcAft>
                <a:spcPts val="0"/>
              </a:spcAft>
              <a:buNone/>
            </a:pPr>
            <a:r>
              <a:rPr b="1" lang="en" sz="1200">
                <a:solidFill>
                  <a:srgbClr val="000000"/>
                </a:solidFill>
                <a:highlight>
                  <a:srgbClr val="FFFFFF"/>
                </a:highlight>
              </a:rPr>
              <a:t>2. Basic 5 layers with Dropout</a:t>
            </a:r>
            <a:endParaRPr b="1" sz="1200">
              <a:solidFill>
                <a:srgbClr val="000000"/>
              </a:solidFill>
              <a:highlight>
                <a:srgbClr val="FFFFFF"/>
              </a:highlight>
            </a:endParaRPr>
          </a:p>
          <a:p>
            <a:pPr indent="0" lvl="0" marL="190500" marR="190500" rtl="0" algn="l">
              <a:lnSpc>
                <a:spcPct val="100000"/>
              </a:lnSpc>
              <a:spcBef>
                <a:spcPts val="2000"/>
              </a:spcBef>
              <a:spcAft>
                <a:spcPts val="0"/>
              </a:spcAft>
              <a:buNone/>
            </a:pPr>
            <a:r>
              <a:rPr b="1" lang="en" sz="1200">
                <a:solidFill>
                  <a:srgbClr val="000000"/>
                </a:solidFill>
                <a:highlight>
                  <a:srgbClr val="FFFFFF"/>
                </a:highlight>
              </a:rPr>
              <a:t>3. Basic 5 layers with Batch Normalization</a:t>
            </a:r>
            <a:endParaRPr b="1" sz="1200">
              <a:solidFill>
                <a:srgbClr val="000000"/>
              </a:solidFill>
              <a:highlight>
                <a:srgbClr val="FFFFFF"/>
              </a:highlight>
            </a:endParaRPr>
          </a:p>
          <a:p>
            <a:pPr indent="0" lvl="0" marL="190500" marR="190500" rtl="0" algn="l">
              <a:lnSpc>
                <a:spcPct val="100000"/>
              </a:lnSpc>
              <a:spcBef>
                <a:spcPts val="2000"/>
              </a:spcBef>
              <a:spcAft>
                <a:spcPts val="0"/>
              </a:spcAft>
              <a:buNone/>
            </a:pPr>
            <a:r>
              <a:rPr b="1" lang="en" sz="1200">
                <a:solidFill>
                  <a:srgbClr val="000000"/>
                </a:solidFill>
                <a:highlight>
                  <a:srgbClr val="FFFFFF"/>
                </a:highlight>
              </a:rPr>
              <a:t>4. Advanced Model with 9 layers</a:t>
            </a:r>
            <a:endParaRPr b="1" sz="1200">
              <a:solidFill>
                <a:srgbClr val="000000"/>
              </a:solidFill>
              <a:highlight>
                <a:srgbClr val="FFFFFF"/>
              </a:highlight>
            </a:endParaRPr>
          </a:p>
          <a:p>
            <a:pPr indent="0" lvl="0" marL="0" rtl="0" algn="l">
              <a:lnSpc>
                <a:spcPct val="100000"/>
              </a:lnSpc>
              <a:spcBef>
                <a:spcPts val="2000"/>
              </a:spcBef>
              <a:spcAft>
                <a:spcPts val="0"/>
              </a:spcAft>
              <a:buNone/>
            </a:pPr>
            <a:r>
              <a:t/>
            </a:r>
            <a:endParaRPr b="1" sz="1200"/>
          </a:p>
        </p:txBody>
      </p:sp>
      <p:sp>
        <p:nvSpPr>
          <p:cNvPr id="218" name="Google Shape;218;p31"/>
          <p:cNvSpPr txBox="1"/>
          <p:nvPr>
            <p:ph idx="4294967295" type="body"/>
          </p:nvPr>
        </p:nvSpPr>
        <p:spPr>
          <a:xfrm>
            <a:off x="2730275" y="232475"/>
            <a:ext cx="3352200" cy="3361200"/>
          </a:xfrm>
          <a:prstGeom prst="rect">
            <a:avLst/>
          </a:prstGeom>
        </p:spPr>
        <p:txBody>
          <a:bodyPr anchorCtr="0" anchor="t" bIns="91425" lIns="91425" spcFirstLastPara="1" rIns="91425" wrap="square" tIns="91425">
            <a:noAutofit/>
          </a:bodyPr>
          <a:lstStyle/>
          <a:p>
            <a:pPr indent="0" lvl="0" marL="0" rtl="0" algn="l">
              <a:lnSpc>
                <a:spcPct val="100000"/>
              </a:lnSpc>
              <a:spcBef>
                <a:spcPts val="2000"/>
              </a:spcBef>
              <a:spcAft>
                <a:spcPts val="0"/>
              </a:spcAft>
              <a:buNone/>
            </a:pPr>
            <a:r>
              <a:t/>
            </a:r>
            <a:endParaRPr b="1" sz="1200"/>
          </a:p>
        </p:txBody>
      </p:sp>
      <p:pic>
        <p:nvPicPr>
          <p:cNvPr id="219" name="Google Shape;219;p31"/>
          <p:cNvPicPr preferRelativeResize="0"/>
          <p:nvPr/>
        </p:nvPicPr>
        <p:blipFill>
          <a:blip r:embed="rId3">
            <a:alphaModFix/>
          </a:blip>
          <a:stretch>
            <a:fillRect/>
          </a:stretch>
        </p:blipFill>
        <p:spPr>
          <a:xfrm>
            <a:off x="3948875" y="228600"/>
            <a:ext cx="2666975" cy="3453850"/>
          </a:xfrm>
          <a:prstGeom prst="rect">
            <a:avLst/>
          </a:prstGeom>
          <a:noFill/>
          <a:ln>
            <a:noFill/>
          </a:ln>
        </p:spPr>
      </p:pic>
      <p:pic>
        <p:nvPicPr>
          <p:cNvPr id="220" name="Google Shape;220;p31"/>
          <p:cNvPicPr preferRelativeResize="0"/>
          <p:nvPr/>
        </p:nvPicPr>
        <p:blipFill>
          <a:blip r:embed="rId4">
            <a:alphaModFix/>
          </a:blip>
          <a:stretch>
            <a:fillRect/>
          </a:stretch>
        </p:blipFill>
        <p:spPr>
          <a:xfrm>
            <a:off x="2801225" y="3343603"/>
            <a:ext cx="5162875" cy="179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nvSpPr>
        <p:spPr>
          <a:xfrm>
            <a:off x="228600" y="0"/>
            <a:ext cx="419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Montserrat"/>
                <a:ea typeface="Montserrat"/>
                <a:cs typeface="Montserrat"/>
                <a:sym typeface="Montserrat"/>
              </a:rPr>
              <a:t>Neural Network Training </a:t>
            </a:r>
            <a:endParaRPr b="1" sz="2800">
              <a:solidFill>
                <a:schemeClr val="dk1"/>
              </a:solidFill>
              <a:latin typeface="Montserrat"/>
              <a:ea typeface="Montserrat"/>
              <a:cs typeface="Montserrat"/>
              <a:sym typeface="Montserrat"/>
            </a:endParaRPr>
          </a:p>
        </p:txBody>
      </p:sp>
      <p:sp>
        <p:nvSpPr>
          <p:cNvPr id="226" name="Google Shape;226;p32"/>
          <p:cNvSpPr txBox="1"/>
          <p:nvPr>
            <p:ph idx="4294967295" type="body"/>
          </p:nvPr>
        </p:nvSpPr>
        <p:spPr>
          <a:xfrm>
            <a:off x="243900" y="994325"/>
            <a:ext cx="2919600" cy="152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solidFill>
                  <a:schemeClr val="dk1"/>
                </a:solidFill>
              </a:rPr>
              <a:t>Results</a:t>
            </a:r>
            <a:r>
              <a:rPr b="1" lang="en" sz="1400">
                <a:solidFill>
                  <a:schemeClr val="dk1"/>
                </a:solidFill>
              </a:rPr>
              <a:t>:</a:t>
            </a:r>
            <a:endParaRPr b="1" sz="1200"/>
          </a:p>
        </p:txBody>
      </p:sp>
      <p:pic>
        <p:nvPicPr>
          <p:cNvPr id="227" name="Google Shape;227;p32"/>
          <p:cNvPicPr preferRelativeResize="0"/>
          <p:nvPr/>
        </p:nvPicPr>
        <p:blipFill>
          <a:blip r:embed="rId3">
            <a:alphaModFix/>
          </a:blip>
          <a:stretch>
            <a:fillRect/>
          </a:stretch>
        </p:blipFill>
        <p:spPr>
          <a:xfrm>
            <a:off x="1801675" y="3805075"/>
            <a:ext cx="7346851" cy="1286225"/>
          </a:xfrm>
          <a:prstGeom prst="rect">
            <a:avLst/>
          </a:prstGeom>
          <a:noFill/>
          <a:ln>
            <a:noFill/>
          </a:ln>
        </p:spPr>
      </p:pic>
      <p:pic>
        <p:nvPicPr>
          <p:cNvPr id="228" name="Google Shape;228;p32"/>
          <p:cNvPicPr preferRelativeResize="0"/>
          <p:nvPr/>
        </p:nvPicPr>
        <p:blipFill>
          <a:blip r:embed="rId4">
            <a:alphaModFix/>
          </a:blip>
          <a:stretch>
            <a:fillRect/>
          </a:stretch>
        </p:blipFill>
        <p:spPr>
          <a:xfrm>
            <a:off x="26175" y="2067500"/>
            <a:ext cx="6399340" cy="1807075"/>
          </a:xfrm>
          <a:prstGeom prst="rect">
            <a:avLst/>
          </a:prstGeom>
          <a:noFill/>
          <a:ln>
            <a:noFill/>
          </a:ln>
        </p:spPr>
      </p:pic>
      <p:pic>
        <p:nvPicPr>
          <p:cNvPr id="229" name="Google Shape;229;p32"/>
          <p:cNvPicPr preferRelativeResize="0"/>
          <p:nvPr/>
        </p:nvPicPr>
        <p:blipFill>
          <a:blip r:embed="rId5">
            <a:alphaModFix/>
          </a:blip>
          <a:stretch>
            <a:fillRect/>
          </a:stretch>
        </p:blipFill>
        <p:spPr>
          <a:xfrm>
            <a:off x="4234875" y="0"/>
            <a:ext cx="4835416" cy="2067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450000" y="738924"/>
            <a:ext cx="4328100" cy="412800"/>
          </a:xfrm>
          <a:prstGeom prst="rect">
            <a:avLst/>
          </a:prstGeom>
        </p:spPr>
        <p:txBody>
          <a:bodyPr anchorCtr="0" anchor="b" bIns="91425" lIns="91425" spcFirstLastPara="1" rIns="91425" wrap="square" tIns="91425">
            <a:noAutofit/>
          </a:bodyPr>
          <a:lstStyle/>
          <a:p>
            <a:pPr indent="0" lvl="0" marL="0" rtl="0" algn="l">
              <a:lnSpc>
                <a:spcPct val="122000"/>
              </a:lnSpc>
              <a:spcBef>
                <a:spcPts val="1800"/>
              </a:spcBef>
              <a:spcAft>
                <a:spcPts val="0"/>
              </a:spcAft>
              <a:buNone/>
            </a:pPr>
            <a:r>
              <a:t/>
            </a:r>
            <a:endParaRPr b="1" sz="1800">
              <a:solidFill>
                <a:srgbClr val="191B1F"/>
              </a:solidFill>
              <a:highlight>
                <a:srgbClr val="FFFFFF"/>
              </a:highlight>
              <a:latin typeface="Microsoft Yahei"/>
              <a:ea typeface="Microsoft Yahei"/>
              <a:cs typeface="Microsoft Yahei"/>
              <a:sym typeface="Microsoft Yahei"/>
            </a:endParaRPr>
          </a:p>
          <a:p>
            <a:pPr indent="0" lvl="0" marL="0" rtl="0" algn="l">
              <a:spcBef>
                <a:spcPts val="1800"/>
              </a:spcBef>
              <a:spcAft>
                <a:spcPts val="0"/>
              </a:spcAft>
              <a:buNone/>
            </a:pPr>
            <a:r>
              <a:rPr lang="en" sz="4200">
                <a:solidFill>
                  <a:schemeClr val="dk1"/>
                </a:solidFill>
                <a:latin typeface="Montserrat Black"/>
                <a:ea typeface="Montserrat Black"/>
                <a:cs typeface="Montserrat Black"/>
                <a:sym typeface="Montserrat Black"/>
              </a:rPr>
              <a:t>Limitation</a:t>
            </a:r>
            <a:endParaRPr sz="4200">
              <a:solidFill>
                <a:schemeClr val="dk1"/>
              </a:solidFill>
              <a:latin typeface="Montserrat Black"/>
              <a:ea typeface="Montserrat Black"/>
              <a:cs typeface="Montserrat Black"/>
              <a:sym typeface="Montserrat Black"/>
            </a:endParaRPr>
          </a:p>
        </p:txBody>
      </p:sp>
      <p:sp>
        <p:nvSpPr>
          <p:cNvPr id="235" name="Google Shape;235;p33"/>
          <p:cNvSpPr txBox="1"/>
          <p:nvPr>
            <p:ph idx="4294967295" type="body"/>
          </p:nvPr>
        </p:nvSpPr>
        <p:spPr>
          <a:xfrm>
            <a:off x="450000" y="1384800"/>
            <a:ext cx="2210400" cy="4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Dataset Utilization:</a:t>
            </a:r>
            <a:endParaRPr b="1" sz="1400">
              <a:solidFill>
                <a:schemeClr val="dk1"/>
              </a:solidFill>
            </a:endParaRPr>
          </a:p>
          <a:p>
            <a:pPr indent="0" lvl="0" marL="0" rtl="0" algn="l">
              <a:spcBef>
                <a:spcPts val="1600"/>
              </a:spcBef>
              <a:spcAft>
                <a:spcPts val="1600"/>
              </a:spcAft>
              <a:buNone/>
            </a:pPr>
            <a:r>
              <a:rPr lang="en" sz="1400">
                <a:solidFill>
                  <a:schemeClr val="dk1"/>
                </a:solidFill>
              </a:rPr>
              <a:t>The same month's dataset was used for training, validation, and testing phases in neural network training.</a:t>
            </a:r>
            <a:endParaRPr sz="1400">
              <a:solidFill>
                <a:schemeClr val="dk1"/>
              </a:solidFill>
            </a:endParaRPr>
          </a:p>
        </p:txBody>
      </p:sp>
      <p:sp>
        <p:nvSpPr>
          <p:cNvPr id="236" name="Google Shape;236;p33"/>
          <p:cNvSpPr txBox="1"/>
          <p:nvPr>
            <p:ph idx="4294967295" type="body"/>
          </p:nvPr>
        </p:nvSpPr>
        <p:spPr>
          <a:xfrm>
            <a:off x="3142725" y="1384800"/>
            <a:ext cx="2532900" cy="4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Model Performance</a:t>
            </a:r>
            <a:endParaRPr b="1" sz="1400">
              <a:solidFill>
                <a:schemeClr val="dk1"/>
              </a:solidFill>
            </a:endParaRPr>
          </a:p>
          <a:p>
            <a:pPr indent="0" lvl="0" marL="0" rtl="0" algn="l">
              <a:spcBef>
                <a:spcPts val="1600"/>
              </a:spcBef>
              <a:spcAft>
                <a:spcPts val="1600"/>
              </a:spcAft>
              <a:buNone/>
            </a:pPr>
            <a:r>
              <a:rPr lang="en" sz="1400">
                <a:solidFill>
                  <a:schemeClr val="dk1"/>
                </a:solidFill>
              </a:rPr>
              <a:t>The basic 5-layer model with SGD parameters showed slightly superior performance, achieving an average validation set accuracy of around 81%.</a:t>
            </a:r>
            <a:endParaRPr sz="1200"/>
          </a:p>
        </p:txBody>
      </p:sp>
      <p:sp>
        <p:nvSpPr>
          <p:cNvPr id="237" name="Google Shape;237;p33"/>
          <p:cNvSpPr txBox="1"/>
          <p:nvPr>
            <p:ph idx="4294967295" type="body"/>
          </p:nvPr>
        </p:nvSpPr>
        <p:spPr>
          <a:xfrm>
            <a:off x="6157850" y="1384800"/>
            <a:ext cx="2532900" cy="4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Dataset Limitations</a:t>
            </a:r>
            <a:endParaRPr b="1" sz="1400">
              <a:solidFill>
                <a:schemeClr val="dk1"/>
              </a:solidFill>
            </a:endParaRPr>
          </a:p>
          <a:p>
            <a:pPr indent="0" lvl="0" marL="0" rtl="0" algn="l">
              <a:spcBef>
                <a:spcPts val="1600"/>
              </a:spcBef>
              <a:spcAft>
                <a:spcPts val="1600"/>
              </a:spcAft>
              <a:buNone/>
            </a:pPr>
            <a:r>
              <a:rPr lang="en" sz="1400">
                <a:solidFill>
                  <a:schemeClr val="dk1"/>
                </a:solidFill>
              </a:rPr>
              <a:t>The dataset was relatively small, yet it contained comprehensive Airbnb room information and pricing data available.</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450000" y="835275"/>
            <a:ext cx="6142500" cy="412800"/>
          </a:xfrm>
          <a:prstGeom prst="rect">
            <a:avLst/>
          </a:prstGeom>
        </p:spPr>
        <p:txBody>
          <a:bodyPr anchorCtr="0" anchor="b" bIns="91425" lIns="91425" spcFirstLastPara="1" rIns="91425" wrap="square" tIns="91425">
            <a:noAutofit/>
          </a:bodyPr>
          <a:lstStyle/>
          <a:p>
            <a:pPr indent="0" lvl="0" marL="0" rtl="0" algn="l">
              <a:lnSpc>
                <a:spcPct val="122000"/>
              </a:lnSpc>
              <a:spcBef>
                <a:spcPts val="1800"/>
              </a:spcBef>
              <a:spcAft>
                <a:spcPts val="0"/>
              </a:spcAft>
              <a:buNone/>
            </a:pPr>
            <a:r>
              <a:t/>
            </a:r>
            <a:endParaRPr sz="4200">
              <a:solidFill>
                <a:srgbClr val="191B1F"/>
              </a:solidFill>
              <a:highlight>
                <a:srgbClr val="FFFFFF"/>
              </a:highlight>
              <a:latin typeface="Montserrat Black"/>
              <a:ea typeface="Montserrat Black"/>
              <a:cs typeface="Montserrat Black"/>
              <a:sym typeface="Montserrat Black"/>
            </a:endParaRPr>
          </a:p>
          <a:p>
            <a:pPr indent="0" lvl="0" marL="0" rtl="0" algn="l">
              <a:spcBef>
                <a:spcPts val="1800"/>
              </a:spcBef>
              <a:spcAft>
                <a:spcPts val="0"/>
              </a:spcAft>
              <a:buNone/>
            </a:pPr>
            <a:r>
              <a:rPr lang="en" sz="4200">
                <a:solidFill>
                  <a:schemeClr val="dk1"/>
                </a:solidFill>
                <a:latin typeface="Montserrat Black"/>
                <a:ea typeface="Montserrat Black"/>
                <a:cs typeface="Montserrat Black"/>
                <a:sym typeface="Montserrat Black"/>
              </a:rPr>
              <a:t>Recommendations</a:t>
            </a:r>
            <a:endParaRPr sz="4200">
              <a:solidFill>
                <a:schemeClr val="dk1"/>
              </a:solidFill>
              <a:latin typeface="Montserrat Black"/>
              <a:ea typeface="Montserrat Black"/>
              <a:cs typeface="Montserrat Black"/>
              <a:sym typeface="Montserrat Black"/>
            </a:endParaRPr>
          </a:p>
        </p:txBody>
      </p:sp>
      <p:sp>
        <p:nvSpPr>
          <p:cNvPr id="243" name="Google Shape;243;p34"/>
          <p:cNvSpPr txBox="1"/>
          <p:nvPr>
            <p:ph idx="4294967295" type="body"/>
          </p:nvPr>
        </p:nvSpPr>
        <p:spPr>
          <a:xfrm>
            <a:off x="450000" y="1384800"/>
            <a:ext cx="2210400" cy="41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solidFill>
                  <a:schemeClr val="dk1"/>
                </a:solidFill>
              </a:rPr>
              <a:t>Host should consider adjusting their pricing strategies based on the season, local events, and the quality of reviews and ratings to stay competitive.</a:t>
            </a:r>
            <a:endParaRPr b="1" sz="1200"/>
          </a:p>
        </p:txBody>
      </p:sp>
      <p:sp>
        <p:nvSpPr>
          <p:cNvPr id="244" name="Google Shape;244;p34"/>
          <p:cNvSpPr txBox="1"/>
          <p:nvPr>
            <p:ph idx="4294967295" type="body"/>
          </p:nvPr>
        </p:nvSpPr>
        <p:spPr>
          <a:xfrm>
            <a:off x="3142725" y="1384800"/>
            <a:ext cx="2532900" cy="41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solidFill>
                  <a:schemeClr val="dk1"/>
                </a:solidFill>
              </a:rPr>
              <a:t>Policy Makers could use these insights to understand the impact of short-term rental platforms on local housing markets, potentially guiding regulations and housing policies.</a:t>
            </a:r>
            <a:endParaRPr b="1" sz="1200"/>
          </a:p>
        </p:txBody>
      </p:sp>
      <p:sp>
        <p:nvSpPr>
          <p:cNvPr id="245" name="Google Shape;245;p34"/>
          <p:cNvSpPr txBox="1"/>
          <p:nvPr>
            <p:ph idx="4294967295" type="body"/>
          </p:nvPr>
        </p:nvSpPr>
        <p:spPr>
          <a:xfrm>
            <a:off x="6157850" y="1384800"/>
            <a:ext cx="2532900" cy="41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solidFill>
                  <a:schemeClr val="dk1"/>
                </a:solidFill>
              </a:rPr>
              <a:t>Future Research could integrate additional data sources such as economic indicators or global event impacts to refine predictions and address broader market dynamics.</a:t>
            </a:r>
            <a:endParaRPr b="1"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822875" y="1846150"/>
            <a:ext cx="7407300" cy="30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500">
                <a:solidFill>
                  <a:schemeClr val="lt1"/>
                </a:solidFill>
              </a:rPr>
              <a:t>Thank You !</a:t>
            </a:r>
            <a:endParaRPr sz="85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518488" y="2203338"/>
            <a:ext cx="3345900" cy="319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Overview</a:t>
            </a:r>
            <a:endParaRPr/>
          </a:p>
        </p:txBody>
      </p:sp>
      <p:sp>
        <p:nvSpPr>
          <p:cNvPr id="128" name="Google Shape;128;p22"/>
          <p:cNvSpPr txBox="1"/>
          <p:nvPr>
            <p:ph idx="1" type="body"/>
          </p:nvPr>
        </p:nvSpPr>
        <p:spPr>
          <a:xfrm>
            <a:off x="4114800" y="950225"/>
            <a:ext cx="4277400" cy="3852300"/>
          </a:xfrm>
          <a:prstGeom prst="rect">
            <a:avLst/>
          </a:prstGeom>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rgbClr val="0D0D0D"/>
              </a:buClr>
              <a:buSzPts val="1200"/>
              <a:buFont typeface="Times New Roman"/>
              <a:buChar char="●"/>
            </a:pPr>
            <a:r>
              <a:rPr b="1" lang="en" sz="1200">
                <a:solidFill>
                  <a:srgbClr val="0D0D0D"/>
                </a:solidFill>
                <a:highlight>
                  <a:srgbClr val="FFFFFF"/>
                </a:highlight>
                <a:latin typeface="Times New Roman"/>
                <a:ea typeface="Times New Roman"/>
                <a:cs typeface="Times New Roman"/>
                <a:sym typeface="Times New Roman"/>
              </a:rPr>
              <a:t>Background：</a:t>
            </a:r>
            <a:endParaRPr b="1" sz="1200">
              <a:solidFill>
                <a:srgbClr val="0D0D0D"/>
              </a:solidFill>
              <a:highlight>
                <a:srgbClr val="FFFFFF"/>
              </a:highlight>
              <a:latin typeface="Times New Roman"/>
              <a:ea typeface="Times New Roman"/>
              <a:cs typeface="Times New Roman"/>
              <a:sym typeface="Times New Roman"/>
            </a:endParaRPr>
          </a:p>
          <a:p>
            <a:pPr indent="-304800" lvl="1" marL="914400" rtl="0" algn="just">
              <a:lnSpc>
                <a:spcPct val="100000"/>
              </a:lnSpc>
              <a:spcBef>
                <a:spcPts val="0"/>
              </a:spcBef>
              <a:spcAft>
                <a:spcPts val="0"/>
              </a:spcAft>
              <a:buClr>
                <a:srgbClr val="0D0D0D"/>
              </a:buClr>
              <a:buSzPts val="1200"/>
              <a:buFont typeface="Times New Roman"/>
              <a:buChar char="○"/>
            </a:pPr>
            <a:r>
              <a:rPr lang="en" sz="1200">
                <a:solidFill>
                  <a:srgbClr val="0D0D0D"/>
                </a:solidFill>
                <a:highlight>
                  <a:srgbClr val="FFFFFF"/>
                </a:highlight>
                <a:latin typeface="Times New Roman"/>
                <a:ea typeface="Times New Roman"/>
                <a:cs typeface="Times New Roman"/>
                <a:sym typeface="Times New Roman"/>
              </a:rPr>
              <a:t>Sharing economy growth, with Airbnb reshaping urban accommodation.</a:t>
            </a:r>
            <a:endParaRPr sz="1200">
              <a:solidFill>
                <a:srgbClr val="0D0D0D"/>
              </a:solidFill>
              <a:highlight>
                <a:srgbClr val="FFFFFF"/>
              </a:highlight>
              <a:latin typeface="Times New Roman"/>
              <a:ea typeface="Times New Roman"/>
              <a:cs typeface="Times New Roman"/>
              <a:sym typeface="Times New Roman"/>
            </a:endParaRPr>
          </a:p>
          <a:p>
            <a:pPr indent="-304800" lvl="1" marL="914400" rtl="0" algn="just">
              <a:lnSpc>
                <a:spcPct val="100000"/>
              </a:lnSpc>
              <a:spcBef>
                <a:spcPts val="0"/>
              </a:spcBef>
              <a:spcAft>
                <a:spcPts val="0"/>
              </a:spcAft>
              <a:buClr>
                <a:srgbClr val="0D0D0D"/>
              </a:buClr>
              <a:buSzPts val="1200"/>
              <a:buFont typeface="Times New Roman"/>
              <a:buChar char="○"/>
            </a:pPr>
            <a:r>
              <a:rPr lang="en" sz="1200">
                <a:solidFill>
                  <a:srgbClr val="0D0D0D"/>
                </a:solidFill>
                <a:highlight>
                  <a:srgbClr val="FFFFFF"/>
                </a:highlight>
                <a:latin typeface="Times New Roman"/>
                <a:ea typeface="Times New Roman"/>
                <a:cs typeface="Times New Roman"/>
                <a:sym typeface="Times New Roman"/>
              </a:rPr>
              <a:t>Complex factors influencing pricing, challenging for hosts and guests.</a:t>
            </a:r>
            <a:endParaRPr sz="1200">
              <a:solidFill>
                <a:srgbClr val="0D0D0D"/>
              </a:solidFill>
              <a:highlight>
                <a:srgbClr val="FFFFFF"/>
              </a:highlight>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D0D0D"/>
              </a:buClr>
              <a:buSzPts val="1200"/>
              <a:buFont typeface="Times New Roman"/>
              <a:buChar char="●"/>
            </a:pPr>
            <a:r>
              <a:rPr b="1" lang="en" sz="1200">
                <a:solidFill>
                  <a:srgbClr val="0D0D0D"/>
                </a:solidFill>
                <a:highlight>
                  <a:srgbClr val="FFFFFF"/>
                </a:highlight>
                <a:latin typeface="Times New Roman"/>
                <a:ea typeface="Times New Roman"/>
                <a:cs typeface="Times New Roman"/>
                <a:sym typeface="Times New Roman"/>
              </a:rPr>
              <a:t>Research Significance：</a:t>
            </a:r>
            <a:endParaRPr b="1" sz="1200">
              <a:solidFill>
                <a:srgbClr val="0D0D0D"/>
              </a:solidFill>
              <a:highlight>
                <a:srgbClr val="FFFFFF"/>
              </a:highlight>
              <a:latin typeface="Times New Roman"/>
              <a:ea typeface="Times New Roman"/>
              <a:cs typeface="Times New Roman"/>
              <a:sym typeface="Times New Roman"/>
            </a:endParaRPr>
          </a:p>
          <a:p>
            <a:pPr indent="-304800" lvl="1" marL="914400" rtl="0" algn="just">
              <a:lnSpc>
                <a:spcPct val="100000"/>
              </a:lnSpc>
              <a:spcBef>
                <a:spcPts val="0"/>
              </a:spcBef>
              <a:spcAft>
                <a:spcPts val="0"/>
              </a:spcAft>
              <a:buClr>
                <a:srgbClr val="0D0D0D"/>
              </a:buClr>
              <a:buSzPts val="1200"/>
              <a:buFont typeface="Times New Roman"/>
              <a:buChar char="○"/>
            </a:pPr>
            <a:r>
              <a:rPr lang="en" sz="1200">
                <a:solidFill>
                  <a:srgbClr val="0D0D0D"/>
                </a:solidFill>
                <a:highlight>
                  <a:srgbClr val="FFFFFF"/>
                </a:highlight>
                <a:latin typeface="Times New Roman"/>
                <a:ea typeface="Times New Roman"/>
                <a:cs typeface="Times New Roman"/>
                <a:sym typeface="Times New Roman"/>
              </a:rPr>
              <a:t>Helps hosts optimize prices for better occupancy and profitability.</a:t>
            </a:r>
            <a:endParaRPr sz="1200">
              <a:solidFill>
                <a:srgbClr val="0D0D0D"/>
              </a:solidFill>
              <a:highlight>
                <a:srgbClr val="FFFFFF"/>
              </a:highlight>
              <a:latin typeface="Times New Roman"/>
              <a:ea typeface="Times New Roman"/>
              <a:cs typeface="Times New Roman"/>
              <a:sym typeface="Times New Roman"/>
            </a:endParaRPr>
          </a:p>
          <a:p>
            <a:pPr indent="-304800" lvl="1" marL="914400" rtl="0" algn="just">
              <a:lnSpc>
                <a:spcPct val="100000"/>
              </a:lnSpc>
              <a:spcBef>
                <a:spcPts val="0"/>
              </a:spcBef>
              <a:spcAft>
                <a:spcPts val="0"/>
              </a:spcAft>
              <a:buClr>
                <a:srgbClr val="0D0D0D"/>
              </a:buClr>
              <a:buSzPts val="1200"/>
              <a:buFont typeface="Times New Roman"/>
              <a:buChar char="○"/>
            </a:pPr>
            <a:r>
              <a:rPr lang="en" sz="1200">
                <a:solidFill>
                  <a:srgbClr val="0D0D0D"/>
                </a:solidFill>
                <a:highlight>
                  <a:srgbClr val="FFFFFF"/>
                </a:highlight>
                <a:latin typeface="Times New Roman"/>
                <a:ea typeface="Times New Roman"/>
                <a:cs typeface="Times New Roman"/>
                <a:sym typeface="Times New Roman"/>
              </a:rPr>
              <a:t>Assists guests in finding cost-effective travel options.</a:t>
            </a:r>
            <a:endParaRPr sz="1200">
              <a:solidFill>
                <a:srgbClr val="0D0D0D"/>
              </a:solidFill>
              <a:highlight>
                <a:srgbClr val="FFFFFF"/>
              </a:highlight>
              <a:latin typeface="Times New Roman"/>
              <a:ea typeface="Times New Roman"/>
              <a:cs typeface="Times New Roman"/>
              <a:sym typeface="Times New Roman"/>
            </a:endParaRPr>
          </a:p>
          <a:p>
            <a:pPr indent="-304800" lvl="0" marL="457200" marR="0" rtl="0" algn="just">
              <a:lnSpc>
                <a:spcPct val="100000"/>
              </a:lnSpc>
              <a:spcBef>
                <a:spcPts val="0"/>
              </a:spcBef>
              <a:spcAft>
                <a:spcPts val="0"/>
              </a:spcAft>
              <a:buClr>
                <a:srgbClr val="0D0D0D"/>
              </a:buClr>
              <a:buSzPts val="1200"/>
              <a:buFont typeface="Times New Roman"/>
              <a:buChar char="●"/>
            </a:pPr>
            <a:r>
              <a:rPr b="1" lang="en" sz="1200">
                <a:solidFill>
                  <a:srgbClr val="0D0D0D"/>
                </a:solidFill>
                <a:highlight>
                  <a:srgbClr val="FFFFFF"/>
                </a:highlight>
                <a:latin typeface="Times New Roman"/>
                <a:ea typeface="Times New Roman"/>
                <a:cs typeface="Times New Roman"/>
                <a:sym typeface="Times New Roman"/>
              </a:rPr>
              <a:t>Goals：</a:t>
            </a:r>
            <a:endParaRPr b="1" sz="1200">
              <a:solidFill>
                <a:srgbClr val="0D0D0D"/>
              </a:solidFill>
              <a:highlight>
                <a:srgbClr val="FFFFFF"/>
              </a:highlight>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rgbClr val="0D0D0D"/>
              </a:buClr>
              <a:buSzPts val="1200"/>
              <a:buFont typeface="Times New Roman"/>
              <a:buChar char="○"/>
            </a:pPr>
            <a:r>
              <a:rPr lang="en" sz="1200">
                <a:solidFill>
                  <a:srgbClr val="0D0D0D"/>
                </a:solidFill>
                <a:highlight>
                  <a:srgbClr val="FFFFFF"/>
                </a:highlight>
                <a:latin typeface="Times New Roman"/>
                <a:ea typeface="Times New Roman"/>
                <a:cs typeface="Times New Roman"/>
                <a:sym typeface="Times New Roman"/>
              </a:rPr>
              <a:t>Uncover economic trends affecting Airbnb pricing.</a:t>
            </a:r>
            <a:endParaRPr sz="1200">
              <a:solidFill>
                <a:srgbClr val="0D0D0D"/>
              </a:solidFill>
              <a:highlight>
                <a:srgbClr val="FFFFFF"/>
              </a:highlight>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rgbClr val="0D0D0D"/>
              </a:buClr>
              <a:buSzPts val="1200"/>
              <a:buFont typeface="Times New Roman"/>
              <a:buChar char="○"/>
            </a:pPr>
            <a:r>
              <a:rPr lang="en" sz="1200">
                <a:solidFill>
                  <a:srgbClr val="0D0D0D"/>
                </a:solidFill>
                <a:highlight>
                  <a:srgbClr val="FFFFFF"/>
                </a:highlight>
                <a:latin typeface="Times New Roman"/>
                <a:ea typeface="Times New Roman"/>
                <a:cs typeface="Times New Roman"/>
                <a:sym typeface="Times New Roman"/>
              </a:rPr>
              <a:t>Support market participants with data analysis.</a:t>
            </a:r>
            <a:endParaRPr sz="1200">
              <a:solidFill>
                <a:srgbClr val="0D0D0D"/>
              </a:solidFill>
              <a:highlight>
                <a:srgbClr val="FFFFFF"/>
              </a:highlight>
              <a:latin typeface="Times New Roman"/>
              <a:ea typeface="Times New Roman"/>
              <a:cs typeface="Times New Roman"/>
              <a:sym typeface="Times New Roman"/>
            </a:endParaRPr>
          </a:p>
          <a:p>
            <a:pPr indent="-304800" lvl="0" marL="457200" marR="0" rtl="0" algn="just">
              <a:lnSpc>
                <a:spcPct val="100000"/>
              </a:lnSpc>
              <a:spcBef>
                <a:spcPts val="0"/>
              </a:spcBef>
              <a:spcAft>
                <a:spcPts val="0"/>
              </a:spcAft>
              <a:buClr>
                <a:srgbClr val="0D0D0D"/>
              </a:buClr>
              <a:buSzPts val="1200"/>
              <a:buFont typeface="Times New Roman"/>
              <a:buChar char="●"/>
            </a:pPr>
            <a:r>
              <a:rPr b="1" lang="en" sz="1200">
                <a:solidFill>
                  <a:srgbClr val="0D0D0D"/>
                </a:solidFill>
                <a:highlight>
                  <a:srgbClr val="FFFFFF"/>
                </a:highlight>
                <a:latin typeface="Times New Roman"/>
                <a:ea typeface="Times New Roman"/>
                <a:cs typeface="Times New Roman"/>
                <a:sym typeface="Times New Roman"/>
              </a:rPr>
              <a:t>Research question:</a:t>
            </a:r>
            <a:endParaRPr b="1" sz="1200">
              <a:solidFill>
                <a:srgbClr val="0D0D0D"/>
              </a:solidFill>
              <a:highlight>
                <a:srgbClr val="FFFFFF"/>
              </a:highlight>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rgbClr val="0D0D0D"/>
              </a:buClr>
              <a:buSzPts val="1200"/>
              <a:buFont typeface="Times New Roman"/>
              <a:buChar char="○"/>
            </a:pPr>
            <a:r>
              <a:rPr lang="en" sz="1200">
                <a:solidFill>
                  <a:srgbClr val="0D0D0D"/>
                </a:solidFill>
                <a:highlight>
                  <a:srgbClr val="FFFFFF"/>
                </a:highlight>
                <a:latin typeface="Times New Roman"/>
                <a:ea typeface="Times New Roman"/>
                <a:cs typeface="Times New Roman"/>
                <a:sym typeface="Times New Roman"/>
              </a:rPr>
              <a:t>What factors contribute most significantly to the variation in Airbnb room prices across different neighborhoods, and how accurately can these prices be predicted based on neighborhood and room features?</a:t>
            </a:r>
            <a:endParaRPr sz="1200">
              <a:solidFill>
                <a:srgbClr val="0D0D0D"/>
              </a:solidFill>
              <a:highlight>
                <a:srgbClr val="FFFFFF"/>
              </a:highlight>
              <a:latin typeface="Times New Roman"/>
              <a:ea typeface="Times New Roman"/>
              <a:cs typeface="Times New Roman"/>
              <a:sym typeface="Times New Roman"/>
            </a:endParaRPr>
          </a:p>
        </p:txBody>
      </p:sp>
      <p:cxnSp>
        <p:nvCxnSpPr>
          <p:cNvPr id="129" name="Google Shape;129;p22"/>
          <p:cNvCxnSpPr/>
          <p:nvPr/>
        </p:nvCxnSpPr>
        <p:spPr>
          <a:xfrm>
            <a:off x="2920169" y="3576249"/>
            <a:ext cx="621600" cy="0"/>
          </a:xfrm>
          <a:prstGeom prst="straightConnector1">
            <a:avLst/>
          </a:prstGeom>
          <a:noFill/>
          <a:ln cap="flat" cmpd="sng" w="76200">
            <a:solidFill>
              <a:srgbClr val="8900E1"/>
            </a:solidFill>
            <a:prstDash val="solid"/>
            <a:round/>
            <a:headEnd len="med" w="med" type="none"/>
            <a:tailEnd len="med" w="med" type="none"/>
          </a:ln>
        </p:spPr>
      </p:cxnSp>
      <p:sp>
        <p:nvSpPr>
          <p:cNvPr id="130" name="Google Shape;130;p22"/>
          <p:cNvSpPr txBox="1"/>
          <p:nvPr/>
        </p:nvSpPr>
        <p:spPr>
          <a:xfrm>
            <a:off x="2181163" y="2917363"/>
            <a:ext cx="16407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33333"/>
                </a:solidFill>
                <a:latin typeface="Oswald"/>
                <a:ea typeface="Oswald"/>
                <a:cs typeface="Oswald"/>
                <a:sym typeface="Oswald"/>
              </a:rPr>
              <a:t>Introduction</a:t>
            </a:r>
            <a:endParaRPr sz="1800">
              <a:solidFill>
                <a:srgbClr val="333333"/>
              </a:solidFill>
              <a:latin typeface="Montserrat"/>
              <a:ea typeface="Montserrat"/>
              <a:cs typeface="Montserrat"/>
              <a:sym typeface="Montserrat"/>
            </a:endParaRPr>
          </a:p>
        </p:txBody>
      </p:sp>
      <p:pic>
        <p:nvPicPr>
          <p:cNvPr id="131" name="Google Shape;131;p22"/>
          <p:cNvPicPr preferRelativeResize="0"/>
          <p:nvPr/>
        </p:nvPicPr>
        <p:blipFill>
          <a:blip r:embed="rId3">
            <a:alphaModFix/>
          </a:blip>
          <a:stretch>
            <a:fillRect/>
          </a:stretch>
        </p:blipFill>
        <p:spPr>
          <a:xfrm>
            <a:off x="1684025" y="1054000"/>
            <a:ext cx="2137851" cy="972351"/>
          </a:xfrm>
          <a:prstGeom prst="rect">
            <a:avLst/>
          </a:prstGeom>
          <a:noFill/>
          <a:ln>
            <a:noFill/>
          </a:ln>
          <a:effectLst>
            <a:outerShdw blurRad="57150" rotWithShape="0" algn="bl" dir="5400000" dist="19050">
              <a:schemeClr val="dk2">
                <a:alpha val="5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3800"/>
                                        <p:tgtEl>
                                          <p:spTgt spid="1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Image placeholder" id="136" name="Google Shape;136;p23"/>
          <p:cNvPicPr preferRelativeResize="0"/>
          <p:nvPr/>
        </p:nvPicPr>
        <p:blipFill rotWithShape="1">
          <a:blip r:embed="rId3">
            <a:alphaModFix/>
          </a:blip>
          <a:srcRect b="0" l="0" r="0" t="0"/>
          <a:stretch/>
        </p:blipFill>
        <p:spPr>
          <a:xfrm>
            <a:off x="6642963" y="1515509"/>
            <a:ext cx="1583602" cy="1583602"/>
          </a:xfrm>
          <a:prstGeom prst="rect">
            <a:avLst/>
          </a:prstGeom>
          <a:noFill/>
          <a:ln>
            <a:noFill/>
          </a:ln>
        </p:spPr>
      </p:pic>
      <p:pic>
        <p:nvPicPr>
          <p:cNvPr descr="Image placeholder" id="137" name="Google Shape;137;p23"/>
          <p:cNvPicPr preferRelativeResize="0"/>
          <p:nvPr/>
        </p:nvPicPr>
        <p:blipFill rotWithShape="1">
          <a:blip r:embed="rId3">
            <a:alphaModFix/>
          </a:blip>
          <a:srcRect b="0" l="0" r="0" t="0"/>
          <a:stretch/>
        </p:blipFill>
        <p:spPr>
          <a:xfrm>
            <a:off x="937388" y="1515509"/>
            <a:ext cx="1583602" cy="1583602"/>
          </a:xfrm>
          <a:prstGeom prst="rect">
            <a:avLst/>
          </a:prstGeom>
          <a:noFill/>
          <a:ln>
            <a:noFill/>
          </a:ln>
        </p:spPr>
      </p:pic>
      <p:sp>
        <p:nvSpPr>
          <p:cNvPr id="138" name="Google Shape;138;p23"/>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39" name="Google Shape;139;p23"/>
          <p:cNvSpPr txBox="1"/>
          <p:nvPr/>
        </p:nvSpPr>
        <p:spPr>
          <a:xfrm>
            <a:off x="3527313" y="323765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“The Sharing Economy and Housing Affordability: Evidence from Airbnb”</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by Barron, Kung, and Proserpio (2018)</a:t>
            </a:r>
            <a:endParaRPr sz="1000">
              <a:solidFill>
                <a:srgbClr val="333333"/>
              </a:solidFill>
              <a:latin typeface="Montserrat"/>
              <a:ea typeface="Montserrat"/>
              <a:cs typeface="Montserrat"/>
              <a:sym typeface="Montserrat"/>
            </a:endParaRPr>
          </a:p>
        </p:txBody>
      </p:sp>
      <p:sp>
        <p:nvSpPr>
          <p:cNvPr id="140" name="Google Shape;140;p23"/>
          <p:cNvSpPr txBox="1"/>
          <p:nvPr/>
        </p:nvSpPr>
        <p:spPr>
          <a:xfrm>
            <a:off x="6238213" y="323765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“Predicting Airbnb Listing Price with Different models” </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0"/>
              </a:spcAft>
              <a:buNone/>
            </a:pPr>
            <a:r>
              <a:rPr lang="en" sz="1000">
                <a:solidFill>
                  <a:srgbClr val="333333"/>
                </a:solidFill>
                <a:latin typeface="Montserrat"/>
                <a:ea typeface="Montserrat"/>
                <a:cs typeface="Montserrat"/>
                <a:sym typeface="Montserrat"/>
              </a:rPr>
              <a:t>by Haoqian Wang</a:t>
            </a:r>
            <a:endParaRPr sz="1000">
              <a:solidFill>
                <a:srgbClr val="333333"/>
              </a:solidFill>
              <a:latin typeface="Montserrat"/>
              <a:ea typeface="Montserrat"/>
              <a:cs typeface="Montserrat"/>
              <a:sym typeface="Montserrat"/>
            </a:endParaRPr>
          </a:p>
          <a:p>
            <a:pPr indent="0" lvl="0" marL="0" rtl="0" algn="ctr">
              <a:lnSpc>
                <a:spcPct val="125000"/>
              </a:lnSpc>
              <a:spcBef>
                <a:spcPts val="600"/>
              </a:spcBef>
              <a:spcAft>
                <a:spcPts val="0"/>
              </a:spcAft>
              <a:buNone/>
            </a:pPr>
            <a:r>
              <a:rPr lang="en" sz="1000">
                <a:solidFill>
                  <a:srgbClr val="333333"/>
                </a:solidFill>
                <a:latin typeface="Montserrat"/>
                <a:ea typeface="Montserrat"/>
                <a:cs typeface="Montserrat"/>
                <a:sym typeface="Montserrat"/>
              </a:rPr>
              <a:t>(2023)</a:t>
            </a:r>
            <a:endParaRPr sz="1000">
              <a:solidFill>
                <a:srgbClr val="333333"/>
              </a:solidFill>
              <a:latin typeface="Montserrat"/>
              <a:ea typeface="Montserrat"/>
              <a:cs typeface="Montserrat"/>
              <a:sym typeface="Montserrat"/>
            </a:endParaRPr>
          </a:p>
          <a:p>
            <a:pPr indent="0" lvl="0" marL="0" rtl="0" algn="ctr">
              <a:lnSpc>
                <a:spcPct val="125000"/>
              </a:lnSpc>
              <a:spcBef>
                <a:spcPts val="600"/>
              </a:spcBef>
              <a:spcAft>
                <a:spcPts val="600"/>
              </a:spcAft>
              <a:buNone/>
            </a:pPr>
            <a:r>
              <a:t/>
            </a:r>
            <a:endParaRPr sz="1000">
              <a:solidFill>
                <a:srgbClr val="333333"/>
              </a:solidFill>
              <a:latin typeface="Montserrat"/>
              <a:ea typeface="Montserrat"/>
              <a:cs typeface="Montserrat"/>
              <a:sym typeface="Montserrat"/>
            </a:endParaRPr>
          </a:p>
        </p:txBody>
      </p:sp>
      <p:sp>
        <p:nvSpPr>
          <p:cNvPr id="141" name="Google Shape;141;p23"/>
          <p:cNvSpPr txBox="1"/>
          <p:nvPr/>
        </p:nvSpPr>
        <p:spPr>
          <a:xfrm>
            <a:off x="589338" y="323765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“Key Factors Affecting the Price of Airbnb Listings: A Geographically Weighted Approach”</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by Zhihua Zhang, Rachel J. C. Chen, Lee D. Han, and Lu Yang (2017)</a:t>
            </a:r>
            <a:endParaRPr sz="1000">
              <a:solidFill>
                <a:srgbClr val="333333"/>
              </a:solidFill>
              <a:latin typeface="Montserrat"/>
              <a:ea typeface="Montserrat"/>
              <a:cs typeface="Montserrat"/>
              <a:sym typeface="Montserrat"/>
            </a:endParaRPr>
          </a:p>
        </p:txBody>
      </p:sp>
      <p:pic>
        <p:nvPicPr>
          <p:cNvPr descr="Image placeholder" id="142" name="Google Shape;142;p23"/>
          <p:cNvPicPr preferRelativeResize="0"/>
          <p:nvPr/>
        </p:nvPicPr>
        <p:blipFill rotWithShape="1">
          <a:blip r:embed="rId3">
            <a:alphaModFix/>
          </a:blip>
          <a:srcRect b="0" l="0" r="0" t="0"/>
          <a:stretch/>
        </p:blipFill>
        <p:spPr>
          <a:xfrm>
            <a:off x="3936463" y="1515509"/>
            <a:ext cx="1583602" cy="1583602"/>
          </a:xfrm>
          <a:prstGeom prst="rect">
            <a:avLst/>
          </a:prstGeom>
          <a:noFill/>
          <a:ln>
            <a:noFill/>
          </a:ln>
        </p:spPr>
      </p:pic>
      <p:pic>
        <p:nvPicPr>
          <p:cNvPr id="143" name="Google Shape;143;p23"/>
          <p:cNvPicPr preferRelativeResize="0"/>
          <p:nvPr/>
        </p:nvPicPr>
        <p:blipFill>
          <a:blip r:embed="rId4">
            <a:alphaModFix/>
          </a:blip>
          <a:stretch>
            <a:fillRect/>
          </a:stretch>
        </p:blipFill>
        <p:spPr>
          <a:xfrm>
            <a:off x="3161013" y="1241575"/>
            <a:ext cx="2745400" cy="1996064"/>
          </a:xfrm>
          <a:prstGeom prst="rect">
            <a:avLst/>
          </a:prstGeom>
          <a:noFill/>
          <a:ln>
            <a:noFill/>
          </a:ln>
        </p:spPr>
      </p:pic>
      <p:pic>
        <p:nvPicPr>
          <p:cNvPr id="144" name="Google Shape;144;p23"/>
          <p:cNvPicPr preferRelativeResize="0"/>
          <p:nvPr/>
        </p:nvPicPr>
        <p:blipFill>
          <a:blip r:embed="rId5">
            <a:alphaModFix/>
          </a:blip>
          <a:stretch>
            <a:fillRect/>
          </a:stretch>
        </p:blipFill>
        <p:spPr>
          <a:xfrm>
            <a:off x="6180675" y="1376800"/>
            <a:ext cx="2412474" cy="1725626"/>
          </a:xfrm>
          <a:prstGeom prst="rect">
            <a:avLst/>
          </a:prstGeom>
          <a:noFill/>
          <a:ln>
            <a:noFill/>
          </a:ln>
        </p:spPr>
      </p:pic>
      <p:pic>
        <p:nvPicPr>
          <p:cNvPr id="145" name="Google Shape;145;p23"/>
          <p:cNvPicPr preferRelativeResize="0"/>
          <p:nvPr/>
        </p:nvPicPr>
        <p:blipFill>
          <a:blip r:embed="rId6">
            <a:alphaModFix/>
          </a:blip>
          <a:stretch>
            <a:fillRect/>
          </a:stretch>
        </p:blipFill>
        <p:spPr>
          <a:xfrm>
            <a:off x="550850" y="1241575"/>
            <a:ext cx="2374382" cy="192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151" name="Google Shape;151;p24"/>
          <p:cNvSpPr txBox="1"/>
          <p:nvPr/>
        </p:nvSpPr>
        <p:spPr>
          <a:xfrm>
            <a:off x="238850" y="1489425"/>
            <a:ext cx="3128700" cy="2856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200"/>
              </a:spcBef>
              <a:spcAft>
                <a:spcPts val="200"/>
              </a:spcAft>
              <a:buNone/>
            </a:pPr>
            <a:r>
              <a:t/>
            </a:r>
            <a:endParaRPr sz="1800">
              <a:solidFill>
                <a:srgbClr val="333333"/>
              </a:solidFill>
              <a:latin typeface="Times New Roman"/>
              <a:ea typeface="Times New Roman"/>
              <a:cs typeface="Times New Roman"/>
              <a:sym typeface="Times New Roman"/>
            </a:endParaRPr>
          </a:p>
        </p:txBody>
      </p:sp>
      <p:pic>
        <p:nvPicPr>
          <p:cNvPr id="152" name="Google Shape;152;p24"/>
          <p:cNvPicPr preferRelativeResize="0"/>
          <p:nvPr/>
        </p:nvPicPr>
        <p:blipFill>
          <a:blip r:embed="rId3">
            <a:alphaModFix/>
          </a:blip>
          <a:stretch>
            <a:fillRect/>
          </a:stretch>
        </p:blipFill>
        <p:spPr>
          <a:xfrm>
            <a:off x="5329925" y="1924647"/>
            <a:ext cx="4202202" cy="2314324"/>
          </a:xfrm>
          <a:prstGeom prst="rect">
            <a:avLst/>
          </a:prstGeom>
          <a:noFill/>
          <a:ln>
            <a:noFill/>
          </a:ln>
        </p:spPr>
      </p:pic>
      <p:pic>
        <p:nvPicPr>
          <p:cNvPr id="153" name="Google Shape;153;p24"/>
          <p:cNvPicPr preferRelativeResize="0"/>
          <p:nvPr/>
        </p:nvPicPr>
        <p:blipFill>
          <a:blip r:embed="rId4">
            <a:alphaModFix/>
          </a:blip>
          <a:stretch>
            <a:fillRect/>
          </a:stretch>
        </p:blipFill>
        <p:spPr>
          <a:xfrm>
            <a:off x="78925" y="1724078"/>
            <a:ext cx="5251002" cy="2514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Analysis</a:t>
            </a:r>
            <a:endParaRPr/>
          </a:p>
        </p:txBody>
      </p:sp>
      <p:pic>
        <p:nvPicPr>
          <p:cNvPr id="159" name="Google Shape;159;p25"/>
          <p:cNvPicPr preferRelativeResize="0"/>
          <p:nvPr/>
        </p:nvPicPr>
        <p:blipFill>
          <a:blip r:embed="rId3">
            <a:alphaModFix/>
          </a:blip>
          <a:stretch>
            <a:fillRect/>
          </a:stretch>
        </p:blipFill>
        <p:spPr>
          <a:xfrm>
            <a:off x="3487725" y="1945100"/>
            <a:ext cx="4853275" cy="2636625"/>
          </a:xfrm>
          <a:prstGeom prst="rect">
            <a:avLst/>
          </a:prstGeom>
          <a:noFill/>
          <a:ln>
            <a:noFill/>
          </a:ln>
        </p:spPr>
      </p:pic>
      <p:sp>
        <p:nvSpPr>
          <p:cNvPr id="160" name="Google Shape;160;p25"/>
          <p:cNvSpPr txBox="1"/>
          <p:nvPr/>
        </p:nvSpPr>
        <p:spPr>
          <a:xfrm>
            <a:off x="238850" y="1489425"/>
            <a:ext cx="3128700" cy="285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1200">
                <a:solidFill>
                  <a:srgbClr val="0D0D0D"/>
                </a:solidFill>
                <a:highlight>
                  <a:srgbClr val="FFFFFF"/>
                </a:highlight>
                <a:latin typeface="Times New Roman"/>
                <a:ea typeface="Times New Roman"/>
                <a:cs typeface="Times New Roman"/>
                <a:sym typeface="Times New Roman"/>
              </a:rPr>
              <a:t>Significant Predictors of Airbnb Pricing：</a:t>
            </a:r>
            <a:endParaRPr b="1" sz="1200">
              <a:solidFill>
                <a:srgbClr val="0D0D0D"/>
              </a:solidFill>
              <a:highlight>
                <a:srgbClr val="FFFFFF"/>
              </a:highlight>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 sz="1200">
                <a:solidFill>
                  <a:srgbClr val="0D0D0D"/>
                </a:solidFill>
                <a:highlight>
                  <a:srgbClr val="FFFFFF"/>
                </a:highlight>
                <a:latin typeface="Times New Roman"/>
                <a:ea typeface="Times New Roman"/>
                <a:cs typeface="Times New Roman"/>
                <a:sym typeface="Times New Roman"/>
              </a:rPr>
              <a:t>host_acceptance_rate</a:t>
            </a:r>
            <a:endParaRPr sz="1200">
              <a:solidFill>
                <a:srgbClr val="0D0D0D"/>
              </a:solidFill>
              <a:highlight>
                <a:srgbClr val="FFFFFF"/>
              </a:highlight>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 sz="1200">
                <a:solidFill>
                  <a:srgbClr val="0D0D0D"/>
                </a:solidFill>
                <a:highlight>
                  <a:srgbClr val="FFFFFF"/>
                </a:highlight>
                <a:latin typeface="Times New Roman"/>
                <a:ea typeface="Times New Roman"/>
                <a:cs typeface="Times New Roman"/>
                <a:sym typeface="Times New Roman"/>
              </a:rPr>
              <a:t>accommodates </a:t>
            </a:r>
            <a:endParaRPr sz="1200">
              <a:solidFill>
                <a:srgbClr val="0D0D0D"/>
              </a:solidFill>
              <a:highlight>
                <a:srgbClr val="FFFFFF"/>
              </a:highlight>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 sz="1200">
                <a:solidFill>
                  <a:srgbClr val="0D0D0D"/>
                </a:solidFill>
                <a:highlight>
                  <a:srgbClr val="FFFFFF"/>
                </a:highlight>
                <a:latin typeface="Times New Roman"/>
                <a:ea typeface="Times New Roman"/>
                <a:cs typeface="Times New Roman"/>
                <a:sym typeface="Times New Roman"/>
              </a:rPr>
              <a:t>number of bathrooms</a:t>
            </a:r>
            <a:endParaRPr sz="1200">
              <a:solidFill>
                <a:srgbClr val="0D0D0D"/>
              </a:solidFill>
              <a:highlight>
                <a:srgbClr val="FFFFFF"/>
              </a:highlight>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 sz="1200">
                <a:solidFill>
                  <a:srgbClr val="0D0D0D"/>
                </a:solidFill>
                <a:highlight>
                  <a:srgbClr val="FFFFFF"/>
                </a:highlight>
                <a:latin typeface="Times New Roman"/>
                <a:ea typeface="Times New Roman"/>
                <a:cs typeface="Times New Roman"/>
                <a:sym typeface="Times New Roman"/>
              </a:rPr>
              <a:t>number of bedrooms</a:t>
            </a:r>
            <a:endParaRPr sz="1200">
              <a:solidFill>
                <a:srgbClr val="0D0D0D"/>
              </a:solidFill>
              <a:highlight>
                <a:srgbClr val="FFFFFF"/>
              </a:highlight>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 sz="1200">
                <a:solidFill>
                  <a:srgbClr val="0D0D0D"/>
                </a:solidFill>
                <a:highlight>
                  <a:srgbClr val="FFFFFF"/>
                </a:highlight>
                <a:latin typeface="Times New Roman"/>
                <a:ea typeface="Times New Roman"/>
                <a:cs typeface="Times New Roman"/>
                <a:sym typeface="Times New Roman"/>
              </a:rPr>
              <a:t>number of beds</a:t>
            </a:r>
            <a:endParaRPr sz="1200">
              <a:solidFill>
                <a:srgbClr val="0D0D0D"/>
              </a:solidFill>
              <a:highlight>
                <a:srgbClr val="FFFFFF"/>
              </a:highlight>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 sz="1200">
                <a:solidFill>
                  <a:srgbClr val="0D0D0D"/>
                </a:solidFill>
                <a:highlight>
                  <a:srgbClr val="FFFFFF"/>
                </a:highlight>
                <a:latin typeface="Times New Roman"/>
                <a:ea typeface="Times New Roman"/>
                <a:cs typeface="Times New Roman"/>
                <a:sym typeface="Times New Roman"/>
              </a:rPr>
              <a:t>Calculated_host_listings_count</a:t>
            </a:r>
            <a:endParaRPr sz="1200">
              <a:solidFill>
                <a:srgbClr val="0D0D0D"/>
              </a:solidFill>
              <a:highlight>
                <a:srgbClr val="FFFFFF"/>
              </a:highlight>
              <a:latin typeface="Times New Roman"/>
              <a:ea typeface="Times New Roman"/>
              <a:cs typeface="Times New Roman"/>
              <a:sym typeface="Times New Roman"/>
            </a:endParaRPr>
          </a:p>
          <a:p>
            <a:pPr indent="0" lvl="0" marL="0" rtl="0" algn="just">
              <a:lnSpc>
                <a:spcPct val="100000"/>
              </a:lnSpc>
              <a:spcBef>
                <a:spcPts val="1200"/>
              </a:spcBef>
              <a:spcAft>
                <a:spcPts val="200"/>
              </a:spcAft>
              <a:buNone/>
            </a:pPr>
            <a:r>
              <a:rPr lang="en" sz="1200">
                <a:solidFill>
                  <a:srgbClr val="0D0D0D"/>
                </a:solidFill>
                <a:highlight>
                  <a:srgbClr val="FFFFFF"/>
                </a:highlight>
                <a:latin typeface="Times New Roman"/>
                <a:ea typeface="Times New Roman"/>
                <a:cs typeface="Times New Roman"/>
                <a:sym typeface="Times New Roman"/>
              </a:rPr>
              <a:t>amenities_count</a:t>
            </a:r>
            <a:endParaRPr sz="1800">
              <a:solidFill>
                <a:srgbClr val="333333"/>
              </a:solidFill>
              <a:latin typeface="Times New Roman"/>
              <a:ea typeface="Times New Roman"/>
              <a:cs typeface="Times New Roman"/>
              <a:sym typeface="Times New Roman"/>
            </a:endParaRPr>
          </a:p>
        </p:txBody>
      </p:sp>
      <p:sp>
        <p:nvSpPr>
          <p:cNvPr id="161" name="Google Shape;161;p25"/>
          <p:cNvSpPr txBox="1"/>
          <p:nvPr/>
        </p:nvSpPr>
        <p:spPr>
          <a:xfrm>
            <a:off x="5552375" y="1234350"/>
            <a:ext cx="3128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33333"/>
                </a:solidFill>
                <a:latin typeface="Oswald"/>
                <a:ea typeface="Oswald"/>
                <a:cs typeface="Oswald"/>
                <a:sym typeface="Oswald"/>
              </a:rPr>
              <a:t>Correlation map</a:t>
            </a:r>
            <a:endParaRPr b="1" sz="2200">
              <a:solidFill>
                <a:srgbClr val="333333"/>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805075"/>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a:t>
            </a:r>
            <a:endParaRPr/>
          </a:p>
        </p:txBody>
      </p:sp>
      <p:sp>
        <p:nvSpPr>
          <p:cNvPr id="167" name="Google Shape;167;p26"/>
          <p:cNvSpPr txBox="1"/>
          <p:nvPr>
            <p:ph idx="1" type="body"/>
          </p:nvPr>
        </p:nvSpPr>
        <p:spPr>
          <a:xfrm>
            <a:off x="311700" y="2098650"/>
            <a:ext cx="3466500" cy="152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report use time series analysis methods to predict Airbnb price trends over the next 180 days, assisting the platform and hosts make more effective pricing strategies and market decisions. </a:t>
            </a:r>
            <a:endParaRPr/>
          </a:p>
        </p:txBody>
      </p:sp>
      <p:pic>
        <p:nvPicPr>
          <p:cNvPr id="168" name="Google Shape;168;p26"/>
          <p:cNvPicPr preferRelativeResize="0"/>
          <p:nvPr/>
        </p:nvPicPr>
        <p:blipFill>
          <a:blip r:embed="rId3">
            <a:alphaModFix/>
          </a:blip>
          <a:stretch>
            <a:fillRect/>
          </a:stretch>
        </p:blipFill>
        <p:spPr>
          <a:xfrm>
            <a:off x="3956300" y="865425"/>
            <a:ext cx="4893374" cy="3251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174" name="Google Shape;174;p27"/>
          <p:cNvSpPr txBox="1"/>
          <p:nvPr>
            <p:ph idx="1" type="body"/>
          </p:nvPr>
        </p:nvSpPr>
        <p:spPr>
          <a:xfrm>
            <a:off x="311700" y="2508750"/>
            <a:ext cx="3466500" cy="176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t>
            </a:r>
            <a:r>
              <a:rPr lang="en"/>
              <a:t>e adapted our analysis by conducting separate forecasts: one using the full dataset from 2012 onwards, and another focusing only on data from 2022 onwards. This approach helps us isolate and understand the lingering effects of the COVID-19 pandemic on market dynamics.</a:t>
            </a:r>
            <a:endParaRPr/>
          </a:p>
        </p:txBody>
      </p:sp>
      <p:pic>
        <p:nvPicPr>
          <p:cNvPr id="175" name="Google Shape;175;p27"/>
          <p:cNvPicPr preferRelativeResize="0"/>
          <p:nvPr/>
        </p:nvPicPr>
        <p:blipFill>
          <a:blip r:embed="rId3">
            <a:alphaModFix/>
          </a:blip>
          <a:stretch>
            <a:fillRect/>
          </a:stretch>
        </p:blipFill>
        <p:spPr>
          <a:xfrm>
            <a:off x="3778200" y="-6175"/>
            <a:ext cx="4956799" cy="2044800"/>
          </a:xfrm>
          <a:prstGeom prst="rect">
            <a:avLst/>
          </a:prstGeom>
          <a:noFill/>
          <a:ln>
            <a:noFill/>
          </a:ln>
        </p:spPr>
      </p:pic>
      <p:pic>
        <p:nvPicPr>
          <p:cNvPr id="176" name="Google Shape;176;p27"/>
          <p:cNvPicPr preferRelativeResize="0"/>
          <p:nvPr/>
        </p:nvPicPr>
        <p:blipFill>
          <a:blip r:embed="rId4">
            <a:alphaModFix/>
          </a:blip>
          <a:stretch>
            <a:fillRect/>
          </a:stretch>
        </p:blipFill>
        <p:spPr>
          <a:xfrm>
            <a:off x="3886975" y="3412450"/>
            <a:ext cx="4848023" cy="1726575"/>
          </a:xfrm>
          <a:prstGeom prst="rect">
            <a:avLst/>
          </a:prstGeom>
          <a:noFill/>
          <a:ln>
            <a:noFill/>
          </a:ln>
        </p:spPr>
      </p:pic>
      <p:pic>
        <p:nvPicPr>
          <p:cNvPr id="177" name="Google Shape;177;p27"/>
          <p:cNvPicPr preferRelativeResize="0"/>
          <p:nvPr/>
        </p:nvPicPr>
        <p:blipFill>
          <a:blip r:embed="rId5">
            <a:alphaModFix/>
          </a:blip>
          <a:stretch>
            <a:fillRect/>
          </a:stretch>
        </p:blipFill>
        <p:spPr>
          <a:xfrm>
            <a:off x="4162650" y="2038625"/>
            <a:ext cx="2093950" cy="1397725"/>
          </a:xfrm>
          <a:prstGeom prst="rect">
            <a:avLst/>
          </a:prstGeom>
          <a:noFill/>
          <a:ln>
            <a:noFill/>
          </a:ln>
        </p:spPr>
      </p:pic>
      <p:pic>
        <p:nvPicPr>
          <p:cNvPr id="178" name="Google Shape;178;p27"/>
          <p:cNvPicPr preferRelativeResize="0"/>
          <p:nvPr/>
        </p:nvPicPr>
        <p:blipFill>
          <a:blip r:embed="rId6">
            <a:alphaModFix/>
          </a:blip>
          <a:stretch>
            <a:fillRect/>
          </a:stretch>
        </p:blipFill>
        <p:spPr>
          <a:xfrm>
            <a:off x="6871250" y="1958750"/>
            <a:ext cx="2093950" cy="15574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243900" y="631924"/>
            <a:ext cx="4328100" cy="412800"/>
          </a:xfrm>
          <a:prstGeom prst="rect">
            <a:avLst/>
          </a:prstGeom>
        </p:spPr>
        <p:txBody>
          <a:bodyPr anchorCtr="0" anchor="b" bIns="91425" lIns="91425" spcFirstLastPara="1" rIns="91425" wrap="square" tIns="91425">
            <a:noAutofit/>
          </a:bodyPr>
          <a:lstStyle/>
          <a:p>
            <a:pPr indent="0" lvl="0" marL="0" rtl="0" algn="l">
              <a:lnSpc>
                <a:spcPct val="122000"/>
              </a:lnSpc>
              <a:spcBef>
                <a:spcPts val="1800"/>
              </a:spcBef>
              <a:spcAft>
                <a:spcPts val="0"/>
              </a:spcAft>
              <a:buNone/>
            </a:pPr>
            <a:r>
              <a:t/>
            </a:r>
            <a:endParaRPr b="1" sz="1800">
              <a:solidFill>
                <a:srgbClr val="191B1F"/>
              </a:solidFill>
              <a:highlight>
                <a:srgbClr val="FFFFFF"/>
              </a:highlight>
              <a:latin typeface="Microsoft Yahei"/>
              <a:ea typeface="Microsoft Yahei"/>
              <a:cs typeface="Microsoft Yahei"/>
              <a:sym typeface="Microsoft Yahei"/>
            </a:endParaRPr>
          </a:p>
          <a:p>
            <a:pPr indent="0" lvl="0" marL="0" rtl="0" algn="l">
              <a:spcBef>
                <a:spcPts val="1800"/>
              </a:spcBef>
              <a:spcAft>
                <a:spcPts val="0"/>
              </a:spcAft>
              <a:buNone/>
            </a:pPr>
            <a:r>
              <a:rPr b="1" lang="en" sz="2800">
                <a:solidFill>
                  <a:schemeClr val="dk1"/>
                </a:solidFill>
              </a:rPr>
              <a:t>Feature Engineering </a:t>
            </a:r>
            <a:endParaRPr b="1" sz="2800">
              <a:solidFill>
                <a:schemeClr val="dk1"/>
              </a:solidFill>
            </a:endParaRPr>
          </a:p>
        </p:txBody>
      </p:sp>
      <p:sp>
        <p:nvSpPr>
          <p:cNvPr id="184" name="Google Shape;184;p28"/>
          <p:cNvSpPr txBox="1"/>
          <p:nvPr>
            <p:ph idx="4294967295" type="body"/>
          </p:nvPr>
        </p:nvSpPr>
        <p:spPr>
          <a:xfrm>
            <a:off x="243900" y="994325"/>
            <a:ext cx="2919600" cy="41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solidFill>
                  <a:schemeClr val="dk1"/>
                </a:solidFill>
              </a:rPr>
              <a:t>Implementation:</a:t>
            </a:r>
            <a:endParaRPr b="1" sz="1200"/>
          </a:p>
        </p:txBody>
      </p:sp>
      <p:sp>
        <p:nvSpPr>
          <p:cNvPr id="185" name="Google Shape;185;p28"/>
          <p:cNvSpPr txBox="1"/>
          <p:nvPr/>
        </p:nvSpPr>
        <p:spPr>
          <a:xfrm>
            <a:off x="3335200" y="1407125"/>
            <a:ext cx="2834700" cy="1961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200">
                <a:solidFill>
                  <a:srgbClr val="0D0D0D"/>
                </a:solidFill>
                <a:latin typeface="Roboto"/>
                <a:ea typeface="Roboto"/>
                <a:cs typeface="Roboto"/>
                <a:sym typeface="Roboto"/>
              </a:rPr>
              <a:t>One-Hot Encoding: </a:t>
            </a:r>
            <a:endParaRPr sz="1200">
              <a:solidFill>
                <a:srgbClr val="0D0D0D"/>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0D0D0D"/>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D0D0D"/>
                </a:solidFill>
                <a:latin typeface="Roboto"/>
                <a:ea typeface="Roboto"/>
                <a:cs typeface="Roboto"/>
                <a:sym typeface="Roboto"/>
              </a:rPr>
              <a:t>Categorical variables such as neighborhoods were transformed using one-hot encoding. This method helps in handling non-numeric data, allowing models to better predict outcomes without assuming ordinal relationships.</a:t>
            </a:r>
            <a:endParaRPr sz="1200">
              <a:solidFill>
                <a:srgbClr val="0D0D0D"/>
              </a:solidFill>
              <a:latin typeface="Roboto"/>
              <a:ea typeface="Roboto"/>
              <a:cs typeface="Roboto"/>
              <a:sym typeface="Roboto"/>
            </a:endParaRPr>
          </a:p>
          <a:p>
            <a:pPr indent="0" lvl="0" marL="0" rtl="0" algn="l">
              <a:lnSpc>
                <a:spcPct val="115000"/>
              </a:lnSpc>
              <a:spcBef>
                <a:spcPts val="0"/>
              </a:spcBef>
              <a:spcAft>
                <a:spcPts val="0"/>
              </a:spcAft>
              <a:buNone/>
            </a:pPr>
            <a:r>
              <a:t/>
            </a:r>
            <a:endParaRPr sz="1100"/>
          </a:p>
        </p:txBody>
      </p:sp>
      <p:sp>
        <p:nvSpPr>
          <p:cNvPr id="186" name="Google Shape;186;p28"/>
          <p:cNvSpPr txBox="1"/>
          <p:nvPr>
            <p:ph idx="4294967295" type="body"/>
          </p:nvPr>
        </p:nvSpPr>
        <p:spPr>
          <a:xfrm>
            <a:off x="6335200" y="1407125"/>
            <a:ext cx="2750700" cy="1686900"/>
          </a:xfrm>
          <a:prstGeom prst="rect">
            <a:avLst/>
          </a:prstGeom>
        </p:spPr>
        <p:txBody>
          <a:bodyPr anchorCtr="0" anchor="t" bIns="91425" lIns="0" spcFirstLastPara="1" rIns="91425" wrap="square" tIns="0">
            <a:noAutofit/>
          </a:bodyPr>
          <a:lstStyle/>
          <a:p>
            <a:pPr indent="0" lvl="0" marL="0" rtl="0" algn="l">
              <a:lnSpc>
                <a:spcPct val="100000"/>
              </a:lnSpc>
              <a:spcBef>
                <a:spcPts val="0"/>
              </a:spcBef>
              <a:spcAft>
                <a:spcPts val="0"/>
              </a:spcAft>
              <a:buNone/>
            </a:pPr>
            <a:r>
              <a:rPr lang="en" sz="1200">
                <a:solidFill>
                  <a:srgbClr val="0D0D0D"/>
                </a:solidFill>
                <a:latin typeface="Roboto"/>
                <a:ea typeface="Roboto"/>
                <a:cs typeface="Roboto"/>
                <a:sym typeface="Roboto"/>
              </a:rPr>
              <a:t>Normalization: </a:t>
            </a:r>
            <a:endParaRPr sz="1200">
              <a:solidFill>
                <a:srgbClr val="0D0D0D"/>
              </a:solidFill>
              <a:latin typeface="Roboto"/>
              <a:ea typeface="Roboto"/>
              <a:cs typeface="Roboto"/>
              <a:sym typeface="Roboto"/>
            </a:endParaRPr>
          </a:p>
          <a:p>
            <a:pPr indent="0" lvl="0" marL="0" rtl="0" algn="l">
              <a:lnSpc>
                <a:spcPct val="100000"/>
              </a:lnSpc>
              <a:spcBef>
                <a:spcPts val="0"/>
              </a:spcBef>
              <a:spcAft>
                <a:spcPts val="0"/>
              </a:spcAft>
              <a:buNone/>
            </a:pPr>
            <a:r>
              <a:t/>
            </a:r>
            <a:endParaRPr sz="1200">
              <a:solidFill>
                <a:srgbClr val="0D0D0D"/>
              </a:solidFill>
              <a:latin typeface="Roboto"/>
              <a:ea typeface="Roboto"/>
              <a:cs typeface="Roboto"/>
              <a:sym typeface="Roboto"/>
            </a:endParaRPr>
          </a:p>
          <a:p>
            <a:pPr indent="0" lvl="0" marL="0" rtl="0" algn="l">
              <a:lnSpc>
                <a:spcPct val="100000"/>
              </a:lnSpc>
              <a:spcBef>
                <a:spcPts val="0"/>
              </a:spcBef>
              <a:spcAft>
                <a:spcPts val="0"/>
              </a:spcAft>
              <a:buNone/>
            </a:pPr>
            <a:r>
              <a:rPr lang="en" sz="1200">
                <a:solidFill>
                  <a:srgbClr val="0D0D0D"/>
                </a:solidFill>
                <a:latin typeface="Roboto"/>
                <a:ea typeface="Roboto"/>
                <a:cs typeface="Roboto"/>
                <a:sym typeface="Roboto"/>
              </a:rPr>
              <a:t>We observed the frequency distribution, skewness, and kurtosis of the data, leading us to apply log transformation to the price variable. This adjustment corrects skewness, enhancing model accuracy as many algorithms assume normally distributed data.</a:t>
            </a:r>
            <a:endParaRPr sz="1200">
              <a:solidFill>
                <a:srgbClr val="0D0D0D"/>
              </a:solidFill>
              <a:latin typeface="Roboto"/>
              <a:ea typeface="Roboto"/>
              <a:cs typeface="Roboto"/>
              <a:sym typeface="Roboto"/>
            </a:endParaRPr>
          </a:p>
          <a:p>
            <a:pPr indent="0" lvl="0" marL="0" rtl="0" algn="l">
              <a:lnSpc>
                <a:spcPct val="100000"/>
              </a:lnSpc>
              <a:spcBef>
                <a:spcPts val="2000"/>
              </a:spcBef>
              <a:spcAft>
                <a:spcPts val="0"/>
              </a:spcAft>
              <a:buNone/>
            </a:pPr>
            <a:r>
              <a:t/>
            </a:r>
            <a:endParaRPr b="1" sz="1200"/>
          </a:p>
        </p:txBody>
      </p:sp>
      <p:sp>
        <p:nvSpPr>
          <p:cNvPr id="187" name="Google Shape;187;p28"/>
          <p:cNvSpPr txBox="1"/>
          <p:nvPr>
            <p:ph idx="4294967295" type="body"/>
          </p:nvPr>
        </p:nvSpPr>
        <p:spPr>
          <a:xfrm>
            <a:off x="351750" y="1407125"/>
            <a:ext cx="2703900" cy="15225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rgbClr val="0D0D0D"/>
                </a:solidFill>
                <a:latin typeface="Roboto"/>
                <a:ea typeface="Roboto"/>
                <a:cs typeface="Roboto"/>
                <a:sym typeface="Roboto"/>
              </a:rPr>
              <a:t>Collinearity Reduction: </a:t>
            </a:r>
            <a:endParaRPr sz="1200">
              <a:solidFill>
                <a:srgbClr val="0D0D0D"/>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0D0D0D"/>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D0D0D"/>
                </a:solidFill>
                <a:latin typeface="Roboto"/>
                <a:ea typeface="Roboto"/>
                <a:cs typeface="Roboto"/>
                <a:sym typeface="Roboto"/>
              </a:rPr>
              <a:t>High collinearity among features can destabilize model estimation. We removed highly collinear variables to simplify our models and reduce the risk of overfitting.</a:t>
            </a:r>
            <a:endParaRPr b="1"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243900" y="631924"/>
            <a:ext cx="4328100" cy="412800"/>
          </a:xfrm>
          <a:prstGeom prst="rect">
            <a:avLst/>
          </a:prstGeom>
        </p:spPr>
        <p:txBody>
          <a:bodyPr anchorCtr="0" anchor="b" bIns="91425" lIns="91425" spcFirstLastPara="1" rIns="91425" wrap="square" tIns="91425">
            <a:noAutofit/>
          </a:bodyPr>
          <a:lstStyle/>
          <a:p>
            <a:pPr indent="0" lvl="0" marL="0" rtl="0" algn="l">
              <a:lnSpc>
                <a:spcPct val="122000"/>
              </a:lnSpc>
              <a:spcBef>
                <a:spcPts val="1800"/>
              </a:spcBef>
              <a:spcAft>
                <a:spcPts val="0"/>
              </a:spcAft>
              <a:buNone/>
            </a:pPr>
            <a:r>
              <a:t/>
            </a:r>
            <a:endParaRPr b="1" sz="1800">
              <a:solidFill>
                <a:srgbClr val="191B1F"/>
              </a:solidFill>
              <a:highlight>
                <a:srgbClr val="FFFFFF"/>
              </a:highlight>
              <a:latin typeface="Microsoft Yahei"/>
              <a:ea typeface="Microsoft Yahei"/>
              <a:cs typeface="Microsoft Yahei"/>
              <a:sym typeface="Microsoft Yahei"/>
            </a:endParaRPr>
          </a:p>
          <a:p>
            <a:pPr indent="0" lvl="0" marL="0" rtl="0" algn="l">
              <a:spcBef>
                <a:spcPts val="1800"/>
              </a:spcBef>
              <a:spcAft>
                <a:spcPts val="0"/>
              </a:spcAft>
              <a:buNone/>
            </a:pPr>
            <a:r>
              <a:rPr b="1" lang="en" sz="2800">
                <a:solidFill>
                  <a:schemeClr val="dk1"/>
                </a:solidFill>
              </a:rPr>
              <a:t>Feature Engineering</a:t>
            </a:r>
            <a:r>
              <a:rPr b="1" lang="en" sz="2800">
                <a:solidFill>
                  <a:schemeClr val="dk1"/>
                </a:solidFill>
              </a:rPr>
              <a:t> </a:t>
            </a:r>
            <a:endParaRPr b="1" sz="2800">
              <a:solidFill>
                <a:schemeClr val="dk1"/>
              </a:solidFill>
            </a:endParaRPr>
          </a:p>
        </p:txBody>
      </p:sp>
      <p:sp>
        <p:nvSpPr>
          <p:cNvPr id="193" name="Google Shape;193;p29"/>
          <p:cNvSpPr txBox="1"/>
          <p:nvPr>
            <p:ph idx="4294967295" type="body"/>
          </p:nvPr>
        </p:nvSpPr>
        <p:spPr>
          <a:xfrm>
            <a:off x="243900" y="994325"/>
            <a:ext cx="2919600" cy="15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chemeClr val="dk1"/>
              </a:solidFill>
            </a:endParaRPr>
          </a:p>
          <a:p>
            <a:pPr indent="0" lvl="0" marL="0" rtl="0" algn="l">
              <a:lnSpc>
                <a:spcPct val="100000"/>
              </a:lnSpc>
              <a:spcBef>
                <a:spcPts val="2000"/>
              </a:spcBef>
              <a:spcAft>
                <a:spcPts val="0"/>
              </a:spcAft>
              <a:buNone/>
            </a:pPr>
            <a:r>
              <a:t/>
            </a:r>
            <a:endParaRPr b="1" sz="1200"/>
          </a:p>
        </p:txBody>
      </p:sp>
      <p:pic>
        <p:nvPicPr>
          <p:cNvPr id="194" name="Google Shape;194;p29"/>
          <p:cNvPicPr preferRelativeResize="0"/>
          <p:nvPr/>
        </p:nvPicPr>
        <p:blipFill>
          <a:blip r:embed="rId3">
            <a:alphaModFix/>
          </a:blip>
          <a:stretch>
            <a:fillRect/>
          </a:stretch>
        </p:blipFill>
        <p:spPr>
          <a:xfrm>
            <a:off x="5606000" y="1182995"/>
            <a:ext cx="2629600" cy="1970750"/>
          </a:xfrm>
          <a:prstGeom prst="rect">
            <a:avLst/>
          </a:prstGeom>
          <a:noFill/>
          <a:ln>
            <a:noFill/>
          </a:ln>
        </p:spPr>
      </p:pic>
      <p:sp>
        <p:nvSpPr>
          <p:cNvPr id="195" name="Google Shape;195;p29"/>
          <p:cNvSpPr txBox="1"/>
          <p:nvPr>
            <p:ph idx="4294967295" type="body"/>
          </p:nvPr>
        </p:nvSpPr>
        <p:spPr>
          <a:xfrm>
            <a:off x="312575" y="1407125"/>
            <a:ext cx="1665000" cy="152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0D0D0D"/>
                </a:solidFill>
                <a:latin typeface="Roboto"/>
                <a:ea typeface="Roboto"/>
                <a:cs typeface="Roboto"/>
                <a:sym typeface="Roboto"/>
              </a:rPr>
              <a:t>Feature Selection: </a:t>
            </a:r>
            <a:endParaRPr sz="1200">
              <a:solidFill>
                <a:srgbClr val="0D0D0D"/>
              </a:solidFill>
              <a:latin typeface="Roboto"/>
              <a:ea typeface="Roboto"/>
              <a:cs typeface="Roboto"/>
              <a:sym typeface="Roboto"/>
            </a:endParaRPr>
          </a:p>
          <a:p>
            <a:pPr indent="0" lvl="0" marL="0" rtl="0" algn="l">
              <a:lnSpc>
                <a:spcPct val="100000"/>
              </a:lnSpc>
              <a:spcBef>
                <a:spcPts val="0"/>
              </a:spcBef>
              <a:spcAft>
                <a:spcPts val="0"/>
              </a:spcAft>
              <a:buNone/>
            </a:pPr>
            <a:r>
              <a:t/>
            </a:r>
            <a:endParaRPr sz="1200">
              <a:solidFill>
                <a:srgbClr val="0D0D0D"/>
              </a:solidFill>
              <a:latin typeface="Roboto"/>
              <a:ea typeface="Roboto"/>
              <a:cs typeface="Roboto"/>
              <a:sym typeface="Roboto"/>
            </a:endParaRPr>
          </a:p>
          <a:p>
            <a:pPr indent="0" lvl="0" marL="0" rtl="0" algn="l">
              <a:lnSpc>
                <a:spcPct val="100000"/>
              </a:lnSpc>
              <a:spcBef>
                <a:spcPts val="0"/>
              </a:spcBef>
              <a:spcAft>
                <a:spcPts val="0"/>
              </a:spcAft>
              <a:buNone/>
            </a:pPr>
            <a:r>
              <a:rPr lang="en" sz="1200">
                <a:solidFill>
                  <a:srgbClr val="0D0D0D"/>
                </a:solidFill>
                <a:latin typeface="Roboto"/>
                <a:ea typeface="Roboto"/>
                <a:cs typeface="Roboto"/>
                <a:sym typeface="Roboto"/>
              </a:rPr>
              <a:t>We use 3 methods:</a:t>
            </a:r>
            <a:endParaRPr sz="1200">
              <a:solidFill>
                <a:srgbClr val="0D0D0D"/>
              </a:solidFill>
              <a:latin typeface="Roboto"/>
              <a:ea typeface="Roboto"/>
              <a:cs typeface="Roboto"/>
              <a:sym typeface="Roboto"/>
            </a:endParaRPr>
          </a:p>
          <a:p>
            <a:pPr indent="0" lvl="0" marL="0" rtl="0" algn="l">
              <a:lnSpc>
                <a:spcPct val="100000"/>
              </a:lnSpc>
              <a:spcBef>
                <a:spcPts val="0"/>
              </a:spcBef>
              <a:spcAft>
                <a:spcPts val="0"/>
              </a:spcAft>
              <a:buNone/>
            </a:pPr>
            <a:r>
              <a:rPr b="1" lang="en" sz="1200">
                <a:solidFill>
                  <a:srgbClr val="0D0D0D"/>
                </a:solidFill>
                <a:latin typeface="Roboto"/>
                <a:ea typeface="Roboto"/>
                <a:cs typeface="Roboto"/>
                <a:sym typeface="Roboto"/>
              </a:rPr>
              <a:t>RFE+</a:t>
            </a:r>
            <a:r>
              <a:rPr b="1" lang="en" sz="1200">
                <a:solidFill>
                  <a:srgbClr val="0D0D0D"/>
                </a:solidFill>
                <a:latin typeface="Roboto"/>
                <a:ea typeface="Roboto"/>
                <a:cs typeface="Roboto"/>
                <a:sym typeface="Roboto"/>
              </a:rPr>
              <a:t>XGBoost</a:t>
            </a:r>
            <a:endParaRPr b="1" sz="1200">
              <a:solidFill>
                <a:srgbClr val="0D0D0D"/>
              </a:solidFill>
              <a:latin typeface="Roboto"/>
              <a:ea typeface="Roboto"/>
              <a:cs typeface="Roboto"/>
              <a:sym typeface="Roboto"/>
            </a:endParaRPr>
          </a:p>
          <a:p>
            <a:pPr indent="0" lvl="0" marL="0" rtl="0" algn="l">
              <a:lnSpc>
                <a:spcPct val="100000"/>
              </a:lnSpc>
              <a:spcBef>
                <a:spcPts val="0"/>
              </a:spcBef>
              <a:spcAft>
                <a:spcPts val="0"/>
              </a:spcAft>
              <a:buNone/>
            </a:pPr>
            <a:r>
              <a:rPr b="1" lang="en" sz="1200">
                <a:solidFill>
                  <a:srgbClr val="0D0D0D"/>
                </a:solidFill>
                <a:latin typeface="Roboto"/>
                <a:ea typeface="Roboto"/>
                <a:cs typeface="Roboto"/>
                <a:sym typeface="Roboto"/>
              </a:rPr>
              <a:t>RFE+Random Forest</a:t>
            </a:r>
            <a:endParaRPr b="1" sz="1200">
              <a:solidFill>
                <a:srgbClr val="0D0D0D"/>
              </a:solidFill>
              <a:latin typeface="Roboto"/>
              <a:ea typeface="Roboto"/>
              <a:cs typeface="Roboto"/>
              <a:sym typeface="Roboto"/>
            </a:endParaRPr>
          </a:p>
          <a:p>
            <a:pPr indent="0" lvl="0" marL="0" rtl="0" algn="l">
              <a:lnSpc>
                <a:spcPct val="100000"/>
              </a:lnSpc>
              <a:spcBef>
                <a:spcPts val="0"/>
              </a:spcBef>
              <a:spcAft>
                <a:spcPts val="0"/>
              </a:spcAft>
              <a:buNone/>
            </a:pPr>
            <a:r>
              <a:rPr b="1" lang="en" sz="1200">
                <a:solidFill>
                  <a:srgbClr val="0D0D0D"/>
                </a:solidFill>
                <a:latin typeface="Roboto"/>
                <a:ea typeface="Roboto"/>
                <a:cs typeface="Roboto"/>
                <a:sym typeface="Roboto"/>
              </a:rPr>
              <a:t>PCA</a:t>
            </a:r>
            <a:endParaRPr b="1" sz="1200"/>
          </a:p>
        </p:txBody>
      </p:sp>
      <p:sp>
        <p:nvSpPr>
          <p:cNvPr id="196" name="Google Shape;196;p29"/>
          <p:cNvSpPr txBox="1"/>
          <p:nvPr>
            <p:ph idx="4294967295" type="body"/>
          </p:nvPr>
        </p:nvSpPr>
        <p:spPr>
          <a:xfrm>
            <a:off x="243900" y="994325"/>
            <a:ext cx="2919600" cy="41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solidFill>
                  <a:schemeClr val="dk1"/>
                </a:solidFill>
              </a:rPr>
              <a:t>Implementation:</a:t>
            </a:r>
            <a:endParaRPr b="1" sz="1200"/>
          </a:p>
        </p:txBody>
      </p:sp>
      <p:pic>
        <p:nvPicPr>
          <p:cNvPr id="197" name="Google Shape;197;p29"/>
          <p:cNvPicPr preferRelativeResize="0"/>
          <p:nvPr/>
        </p:nvPicPr>
        <p:blipFill>
          <a:blip r:embed="rId4">
            <a:alphaModFix/>
          </a:blip>
          <a:stretch>
            <a:fillRect/>
          </a:stretch>
        </p:blipFill>
        <p:spPr>
          <a:xfrm>
            <a:off x="1977575" y="1339899"/>
            <a:ext cx="2368023" cy="3793976"/>
          </a:xfrm>
          <a:prstGeom prst="rect">
            <a:avLst/>
          </a:prstGeom>
          <a:noFill/>
          <a:ln>
            <a:noFill/>
          </a:ln>
        </p:spPr>
      </p:pic>
      <p:pic>
        <p:nvPicPr>
          <p:cNvPr id="198" name="Google Shape;198;p29"/>
          <p:cNvPicPr preferRelativeResize="0"/>
          <p:nvPr/>
        </p:nvPicPr>
        <p:blipFill>
          <a:blip r:embed="rId5">
            <a:alphaModFix/>
          </a:blip>
          <a:stretch>
            <a:fillRect/>
          </a:stretch>
        </p:blipFill>
        <p:spPr>
          <a:xfrm>
            <a:off x="5873818" y="3350825"/>
            <a:ext cx="2238600" cy="924900"/>
          </a:xfrm>
          <a:prstGeom prst="rect">
            <a:avLst/>
          </a:prstGeom>
          <a:noFill/>
          <a:ln>
            <a:noFill/>
          </a:ln>
        </p:spPr>
      </p:pic>
      <p:pic>
        <p:nvPicPr>
          <p:cNvPr id="199" name="Google Shape;199;p29"/>
          <p:cNvPicPr preferRelativeResize="0"/>
          <p:nvPr/>
        </p:nvPicPr>
        <p:blipFill>
          <a:blip r:embed="rId6">
            <a:alphaModFix/>
          </a:blip>
          <a:stretch>
            <a:fillRect/>
          </a:stretch>
        </p:blipFill>
        <p:spPr>
          <a:xfrm>
            <a:off x="1934975" y="1080000"/>
            <a:ext cx="2596544" cy="327124"/>
          </a:xfrm>
          <a:prstGeom prst="rect">
            <a:avLst/>
          </a:prstGeom>
          <a:noFill/>
          <a:ln>
            <a:noFill/>
          </a:ln>
        </p:spPr>
      </p:pic>
      <p:pic>
        <p:nvPicPr>
          <p:cNvPr id="200" name="Google Shape;200;p29"/>
          <p:cNvPicPr preferRelativeResize="0"/>
          <p:nvPr/>
        </p:nvPicPr>
        <p:blipFill>
          <a:blip r:embed="rId7">
            <a:alphaModFix/>
          </a:blip>
          <a:stretch>
            <a:fillRect/>
          </a:stretch>
        </p:blipFill>
        <p:spPr>
          <a:xfrm>
            <a:off x="3308075" y="1349523"/>
            <a:ext cx="2238600" cy="3774728"/>
          </a:xfrm>
          <a:prstGeom prst="rect">
            <a:avLst/>
          </a:prstGeom>
          <a:noFill/>
          <a:ln cap="flat" cmpd="sng" w="9525">
            <a:solidFill>
              <a:schemeClr val="dk2"/>
            </a:solidFill>
            <a:prstDash val="solid"/>
            <a:round/>
            <a:headEnd len="sm" w="sm" type="none"/>
            <a:tailEnd len="sm" w="sm" type="none"/>
          </a:ln>
        </p:spPr>
      </p:pic>
      <p:pic>
        <p:nvPicPr>
          <p:cNvPr id="201" name="Google Shape;201;p29"/>
          <p:cNvPicPr preferRelativeResize="0"/>
          <p:nvPr/>
        </p:nvPicPr>
        <p:blipFill>
          <a:blip r:embed="rId8">
            <a:alphaModFix/>
          </a:blip>
          <a:stretch>
            <a:fillRect/>
          </a:stretch>
        </p:blipFill>
        <p:spPr>
          <a:xfrm>
            <a:off x="3431113" y="1037163"/>
            <a:ext cx="2175085" cy="327124"/>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